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9"/>
  </p:notesMasterIdLst>
  <p:sldIdLst>
    <p:sldId id="256" r:id="rId2"/>
    <p:sldId id="257" r:id="rId3"/>
    <p:sldId id="258" r:id="rId4"/>
    <p:sldId id="263" r:id="rId5"/>
    <p:sldId id="259" r:id="rId6"/>
    <p:sldId id="265" r:id="rId7"/>
    <p:sldId id="262" r:id="rId8"/>
    <p:sldId id="264" r:id="rId9"/>
    <p:sldId id="270" r:id="rId10"/>
    <p:sldId id="271" r:id="rId11"/>
    <p:sldId id="272" r:id="rId12"/>
    <p:sldId id="273" r:id="rId13"/>
    <p:sldId id="274" r:id="rId14"/>
    <p:sldId id="275" r:id="rId15"/>
    <p:sldId id="268" r:id="rId16"/>
    <p:sldId id="276"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98" autoAdjust="0"/>
    <p:restoredTop sz="78815" autoAdjust="0"/>
  </p:normalViewPr>
  <p:slideViewPr>
    <p:cSldViewPr snapToGrid="0">
      <p:cViewPr varScale="1">
        <p:scale>
          <a:sx n="93" d="100"/>
          <a:sy n="93" d="100"/>
        </p:scale>
        <p:origin x="1164" y="72"/>
      </p:cViewPr>
      <p:guideLst/>
    </p:cSldViewPr>
  </p:slideViewPr>
  <p:outlineViewPr>
    <p:cViewPr>
      <p:scale>
        <a:sx n="33" d="100"/>
        <a:sy n="33" d="100"/>
      </p:scale>
      <p:origin x="0" y="0"/>
    </p:cViewPr>
  </p:outlineViewPr>
  <p:notesTextViewPr>
    <p:cViewPr>
      <p:scale>
        <a:sx n="1" d="1"/>
        <a:sy n="1" d="1"/>
      </p:scale>
      <p:origin x="0" y="-30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8C9B25-C979-494F-8975-E1A59AB15060}" type="datetimeFigureOut">
              <a:rPr lang="en-US" smtClean="0"/>
              <a:t>12/14/2015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E231A-D22B-4696-8B9F-E13200592D1F}" type="slidenum">
              <a:rPr lang="en-US" smtClean="0"/>
              <a:t>‹#›</a:t>
            </a:fld>
            <a:endParaRPr lang="en-US"/>
          </a:p>
        </p:txBody>
      </p:sp>
    </p:spTree>
    <p:extLst>
      <p:ext uri="{BB962C8B-B14F-4D97-AF65-F5344CB8AC3E}">
        <p14:creationId xmlns:p14="http://schemas.microsoft.com/office/powerpoint/2010/main" val="3074408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Maryann </a:t>
            </a:r>
            <a:r>
              <a:rPr lang="en-US" dirty="0" err="1" smtClean="0"/>
              <a:t>Aucompaugh</a:t>
            </a:r>
            <a:r>
              <a:rPr lang="en-US" dirty="0" smtClean="0"/>
              <a:t> (With Energy and Excitement!)</a:t>
            </a:r>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1</a:t>
            </a:fld>
            <a:endParaRPr lang="en-US"/>
          </a:p>
        </p:txBody>
      </p:sp>
    </p:spTree>
    <p:extLst>
      <p:ext uri="{BB962C8B-B14F-4D97-AF65-F5344CB8AC3E}">
        <p14:creationId xmlns:p14="http://schemas.microsoft.com/office/powerpoint/2010/main" val="906898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Jamee</a:t>
            </a:r>
            <a:r>
              <a:rPr lang="en-US" dirty="0" smtClean="0"/>
              <a:t> </a:t>
            </a:r>
            <a:r>
              <a:rPr lang="en-US" dirty="0" err="1" smtClean="0"/>
              <a:t>Stiffler</a:t>
            </a:r>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10</a:t>
            </a:fld>
            <a:endParaRPr lang="en-US"/>
          </a:p>
        </p:txBody>
      </p:sp>
    </p:spTree>
    <p:extLst>
      <p:ext uri="{BB962C8B-B14F-4D97-AF65-F5344CB8AC3E}">
        <p14:creationId xmlns:p14="http://schemas.microsoft.com/office/powerpoint/2010/main" val="336908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Jamee</a:t>
            </a:r>
            <a:r>
              <a:rPr lang="en-US" dirty="0" smtClean="0"/>
              <a:t> </a:t>
            </a:r>
            <a:r>
              <a:rPr lang="en-US" dirty="0" err="1" smtClean="0"/>
              <a:t>Stiffler</a:t>
            </a:r>
            <a:endParaRPr lang="en-US" dirty="0" smtClean="0"/>
          </a:p>
          <a:p>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11</a:t>
            </a:fld>
            <a:endParaRPr lang="en-US"/>
          </a:p>
        </p:txBody>
      </p:sp>
    </p:spTree>
    <p:extLst>
      <p:ext uri="{BB962C8B-B14F-4D97-AF65-F5344CB8AC3E}">
        <p14:creationId xmlns:p14="http://schemas.microsoft.com/office/powerpoint/2010/main" val="4283465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David Hartman – </a:t>
            </a:r>
            <a:r>
              <a:rPr lang="en-US" i="1" dirty="0" smtClean="0"/>
              <a:t>Emphasize</a:t>
            </a:r>
            <a:r>
              <a:rPr lang="en-US" i="1" baseline="0" dirty="0" smtClean="0"/>
              <a:t> how reflective the Core Team process was to select the QEP Topic.  </a:t>
            </a:r>
          </a:p>
          <a:p>
            <a:endParaRPr lang="en-US" baseline="0" dirty="0" smtClean="0"/>
          </a:p>
          <a:p>
            <a:pPr marL="228600" indent="-228600">
              <a:buAutoNum type="arabicParenR"/>
            </a:pPr>
            <a:r>
              <a:rPr lang="en-US" baseline="0" dirty="0" smtClean="0"/>
              <a:t>June 2014 – The QEP Core Team was selected 1.5 years ago.  They were tasked with finding a QEP Topic to guide us through the next decade.</a:t>
            </a:r>
          </a:p>
          <a:p>
            <a:pPr marL="228600" indent="-228600">
              <a:buAutoNum type="arabicParenR"/>
            </a:pPr>
            <a:r>
              <a:rPr lang="en-US" baseline="0" dirty="0" smtClean="0"/>
              <a:t>October 2014 - Marketing/TEASE Campaign – The Core Team began marketing the QEP to CCCC Faculty, Staff, Students, &amp; the Public.  They made QEP T-shirts, Buttons, Posters, and YouTube Videos to promote the QEP. </a:t>
            </a:r>
          </a:p>
          <a:p>
            <a:pPr marL="228600" lvl="0" indent="-228600">
              <a:buAutoNum type="arabicParenR"/>
            </a:pPr>
            <a:r>
              <a:rPr lang="en-US" baseline="0" dirty="0" smtClean="0"/>
              <a:t>October 2014 – </a:t>
            </a:r>
            <a:r>
              <a:rPr lang="en-US" baseline="0" dirty="0" smtClean="0"/>
              <a:t>The Core Team launched the QEP Selection process to Faculty and Staff at the Sweet Treats Reception and to Students at Student Activity Day in October 2014.</a:t>
            </a:r>
          </a:p>
          <a:p>
            <a:pPr marL="457200" lvl="1" indent="0">
              <a:buNone/>
            </a:pPr>
            <a:endParaRPr lang="en-US" baseline="0" dirty="0" smtClean="0"/>
          </a:p>
          <a:p>
            <a:pPr marL="0" indent="0">
              <a:buNone/>
            </a:pPr>
            <a:endParaRPr lang="en-US" baseline="0" dirty="0" smtClean="0"/>
          </a:p>
        </p:txBody>
      </p:sp>
      <p:sp>
        <p:nvSpPr>
          <p:cNvPr id="4" name="Slide Number Placeholder 3"/>
          <p:cNvSpPr>
            <a:spLocks noGrp="1"/>
          </p:cNvSpPr>
          <p:nvPr>
            <p:ph type="sldNum" sz="quarter" idx="10"/>
          </p:nvPr>
        </p:nvSpPr>
        <p:spPr/>
        <p:txBody>
          <a:bodyPr/>
          <a:lstStyle/>
          <a:p>
            <a:fld id="{EABE231A-D22B-4696-8B9F-E13200592D1F}" type="slidenum">
              <a:rPr lang="en-US" smtClean="0"/>
              <a:t>12</a:t>
            </a:fld>
            <a:endParaRPr lang="en-US"/>
          </a:p>
        </p:txBody>
      </p:sp>
    </p:spTree>
    <p:extLst>
      <p:ext uri="{BB962C8B-B14F-4D97-AF65-F5344CB8AC3E}">
        <p14:creationId xmlns:p14="http://schemas.microsoft.com/office/powerpoint/2010/main" val="3896196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David Hartman </a:t>
            </a:r>
            <a:r>
              <a:rPr lang="en-US" i="1" dirty="0" smtClean="0"/>
              <a:t>– Emphasize</a:t>
            </a:r>
            <a:r>
              <a:rPr lang="en-US" i="1" baseline="0" dirty="0" smtClean="0"/>
              <a:t> how reflective the Core Team process was to select the QEP Topic.  </a:t>
            </a:r>
          </a:p>
          <a:p>
            <a:endParaRPr lang="en-US" dirty="0" smtClean="0"/>
          </a:p>
          <a:p>
            <a:r>
              <a:rPr lang="en-US" dirty="0" smtClean="0"/>
              <a:t>Fall</a:t>
            </a:r>
            <a:r>
              <a:rPr lang="en-US" baseline="0" dirty="0" smtClean="0"/>
              <a:t> 2014</a:t>
            </a:r>
            <a:endParaRPr lang="en-US" dirty="0" smtClean="0"/>
          </a:p>
          <a:p>
            <a:pPr marL="228600" indent="-228600">
              <a:buAutoNum type="arabicParenR"/>
            </a:pPr>
            <a:r>
              <a:rPr lang="en-US" dirty="0" smtClean="0"/>
              <a:t>The QEP Core Team held multiple</a:t>
            </a:r>
            <a:r>
              <a:rPr lang="en-US" baseline="0" dirty="0" smtClean="0"/>
              <a:t> workshops for faculty and staff to describe the process and to gather information about what topics could be considered as a potential QEP Topic.</a:t>
            </a:r>
          </a:p>
          <a:p>
            <a:pPr marL="228600" indent="-228600">
              <a:buAutoNum type="arabicParenR"/>
            </a:pPr>
            <a:r>
              <a:rPr lang="en-US" baseline="0" dirty="0" smtClean="0"/>
              <a:t>Updated Presidents’ Council on our progress</a:t>
            </a:r>
          </a:p>
          <a:p>
            <a:pPr marL="228600" indent="-228600">
              <a:buAutoNum type="arabicParenR"/>
            </a:pPr>
            <a:r>
              <a:rPr lang="en-US" baseline="0" dirty="0" smtClean="0"/>
              <a:t>An interactive Staff Development Day session last year helped us to gather a lot of suggestions for the QEP.</a:t>
            </a:r>
          </a:p>
          <a:p>
            <a:pPr marL="228600" indent="-228600">
              <a:buAutoNum type="arabicParenR"/>
            </a:pPr>
            <a:endParaRPr lang="en-US" baseline="0" dirty="0" smtClean="0"/>
          </a:p>
          <a:p>
            <a:pPr marL="0" indent="0">
              <a:buNone/>
            </a:pPr>
            <a:r>
              <a:rPr lang="en-US" baseline="0" dirty="0" smtClean="0"/>
              <a:t>Spring 2015</a:t>
            </a:r>
          </a:p>
          <a:p>
            <a:pPr marL="228600" indent="-228600">
              <a:buAutoNum type="arabicParenR"/>
            </a:pPr>
            <a:r>
              <a:rPr lang="en-US" dirty="0" smtClean="0"/>
              <a:t>The Online QEP Survey gathered suggestions</a:t>
            </a:r>
            <a:r>
              <a:rPr lang="en-US" baseline="0" dirty="0" smtClean="0"/>
              <a:t> from over 400 Faculty, Staff, In-Person and Online Students in 2014-2015.</a:t>
            </a:r>
            <a:endParaRPr lang="en-US" dirty="0" smtClean="0"/>
          </a:p>
          <a:p>
            <a:pPr marL="228600" indent="-228600">
              <a:buAutoNum type="arabicParenR"/>
            </a:pPr>
            <a:r>
              <a:rPr lang="en-US" dirty="0" smtClean="0"/>
              <a:t>The QEP Core Team held multiple focus groups</a:t>
            </a:r>
            <a:r>
              <a:rPr lang="en-US" baseline="0" dirty="0" smtClean="0"/>
              <a:t> with active learning activities to identify more QEP topic options.</a:t>
            </a:r>
          </a:p>
          <a:p>
            <a:pPr marL="228600" indent="-228600">
              <a:buAutoNum type="arabicParenR"/>
            </a:pPr>
            <a:r>
              <a:rPr lang="en-US" baseline="0" dirty="0" smtClean="0"/>
              <a:t>More information was gathered from a paper Continuing Education Survey and Recorded Student Activity Day interviews on all three campuses.</a:t>
            </a:r>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13</a:t>
            </a:fld>
            <a:endParaRPr lang="en-US"/>
          </a:p>
        </p:txBody>
      </p:sp>
    </p:spTree>
    <p:extLst>
      <p:ext uri="{BB962C8B-B14F-4D97-AF65-F5344CB8AC3E}">
        <p14:creationId xmlns:p14="http://schemas.microsoft.com/office/powerpoint/2010/main" val="2784477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David Hartman – Emphasize</a:t>
            </a:r>
            <a:r>
              <a:rPr lang="en-US" i="1" baseline="0" dirty="0" smtClean="0"/>
              <a:t> how reflective the Core Team process was to select the QEP Topic.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Summer 2015</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In Summer 2015, the challenge began!  The Core Team reviewed thousands of pieces of data from the Online QEP Survey, email responses, CCCC Strategic Planning, the 2014 Professional Development Day, Focus Groups, the Continuing Education Survey, and Student Activity Day Videos.  All of the information was reviewed and coded to determine if it met the criteria for being a QEP: Supported student learning, feasible, viable, measurable, and it was supported by data.</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After coding all of the information and reviewing it, the Core Team narrowed the topics to the Top 10 and later Top 6 topics.  They wrote summaries of each topic, what data supported each one, and how to assessment them in the future.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The Core Team presented the Top 6 topics to Presidents’ Council in August 2015 for a vote of the top 3.  There was a tie so we needed to expand the topics to 4 topics.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Fall 2015</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Fall 2015 was spent promoting the final topics in discussion sessions and marketing.  The discussion sessions helped us to improve the topics before the final wording was presented in the vote.</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We voted on the QEP in October 2015.</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i="0" baseline="0" dirty="0" smtClean="0"/>
          </a:p>
        </p:txBody>
      </p:sp>
      <p:sp>
        <p:nvSpPr>
          <p:cNvPr id="4" name="Slide Number Placeholder 3"/>
          <p:cNvSpPr>
            <a:spLocks noGrp="1"/>
          </p:cNvSpPr>
          <p:nvPr>
            <p:ph type="sldNum" sz="quarter" idx="10"/>
          </p:nvPr>
        </p:nvSpPr>
        <p:spPr/>
        <p:txBody>
          <a:bodyPr/>
          <a:lstStyle/>
          <a:p>
            <a:fld id="{EABE231A-D22B-4696-8B9F-E13200592D1F}" type="slidenum">
              <a:rPr lang="en-US" smtClean="0"/>
              <a:t>14</a:t>
            </a:fld>
            <a:endParaRPr lang="en-US"/>
          </a:p>
        </p:txBody>
      </p:sp>
    </p:spTree>
    <p:extLst>
      <p:ext uri="{BB962C8B-B14F-4D97-AF65-F5344CB8AC3E}">
        <p14:creationId xmlns:p14="http://schemas.microsoft.com/office/powerpoint/2010/main" val="2088664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Sarah </a:t>
            </a:r>
            <a:r>
              <a:rPr lang="en-US" dirty="0" err="1" smtClean="0"/>
              <a:t>Hoffarth</a:t>
            </a:r>
            <a:endParaRPr lang="en-US" dirty="0" smtClean="0"/>
          </a:p>
          <a:p>
            <a:endParaRPr lang="en-US" dirty="0" smtClean="0"/>
          </a:p>
          <a:p>
            <a:pPr marL="228600" indent="-228600">
              <a:buAutoNum type="arabicParenR"/>
            </a:pPr>
            <a:r>
              <a:rPr lang="en-US" dirty="0" smtClean="0"/>
              <a:t>We’ll get started in January 2016.  </a:t>
            </a:r>
          </a:p>
          <a:p>
            <a:pPr marL="228600" indent="-228600">
              <a:buAutoNum type="arabicParenR"/>
            </a:pPr>
            <a:r>
              <a:rPr lang="en-US" dirty="0" smtClean="0"/>
              <a:t>Two</a:t>
            </a:r>
            <a:r>
              <a:rPr lang="en-US" baseline="0" dirty="0" smtClean="0"/>
              <a:t> major deadlines are March 2017 when the Compliance Certification is due.  It is a 1000+ page document that shows to SACSCOC what we’re doing and proving that we do what we say we do.</a:t>
            </a:r>
          </a:p>
          <a:p>
            <a:pPr marL="228600" indent="-228600">
              <a:buAutoNum type="arabicParenR"/>
            </a:pPr>
            <a:r>
              <a:rPr lang="en-US" baseline="0" dirty="0" smtClean="0"/>
              <a:t>In October 2017, the SACSCOC off-site committee will visit and review the QEP in person!</a:t>
            </a:r>
          </a:p>
        </p:txBody>
      </p:sp>
      <p:sp>
        <p:nvSpPr>
          <p:cNvPr id="4" name="Slide Number Placeholder 3"/>
          <p:cNvSpPr>
            <a:spLocks noGrp="1"/>
          </p:cNvSpPr>
          <p:nvPr>
            <p:ph type="sldNum" sz="quarter" idx="10"/>
          </p:nvPr>
        </p:nvSpPr>
        <p:spPr/>
        <p:txBody>
          <a:bodyPr/>
          <a:lstStyle/>
          <a:p>
            <a:fld id="{EABE231A-D22B-4696-8B9F-E13200592D1F}" type="slidenum">
              <a:rPr lang="en-US" smtClean="0"/>
              <a:t>15</a:t>
            </a:fld>
            <a:endParaRPr lang="en-US"/>
          </a:p>
        </p:txBody>
      </p:sp>
    </p:spTree>
    <p:extLst>
      <p:ext uri="{BB962C8B-B14F-4D97-AF65-F5344CB8AC3E}">
        <p14:creationId xmlns:p14="http://schemas.microsoft.com/office/powerpoint/2010/main" val="2052727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Sarah </a:t>
            </a:r>
            <a:r>
              <a:rPr lang="en-US" dirty="0" err="1" smtClean="0"/>
              <a:t>Hoffarth</a:t>
            </a:r>
            <a:r>
              <a:rPr lang="en-US" dirty="0" smtClean="0"/>
              <a:t> – Please read everyone’s name</a:t>
            </a:r>
            <a:r>
              <a:rPr lang="en-US" baseline="0" dirty="0" smtClean="0"/>
              <a:t> and let them wave.</a:t>
            </a:r>
            <a:endParaRPr lang="en-US" dirty="0" smtClean="0"/>
          </a:p>
          <a:p>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16</a:t>
            </a:fld>
            <a:endParaRPr lang="en-US"/>
          </a:p>
        </p:txBody>
      </p:sp>
    </p:spTree>
    <p:extLst>
      <p:ext uri="{BB962C8B-B14F-4D97-AF65-F5344CB8AC3E}">
        <p14:creationId xmlns:p14="http://schemas.microsoft.com/office/powerpoint/2010/main" val="3095185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Sarah </a:t>
            </a:r>
            <a:r>
              <a:rPr lang="en-US" dirty="0" err="1" smtClean="0"/>
              <a:t>Hoffarth</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Again,</a:t>
            </a:r>
            <a:r>
              <a:rPr lang="en-US" baseline="0" dirty="0" smtClean="0"/>
              <a:t> our QEP for the next ten years is MAP: My Academic Pathway.  On behalf of the QEP Implementation Team, we look forward to implementing this QEP!</a:t>
            </a:r>
            <a:endParaRPr lang="en-US" dirty="0" smtClean="0"/>
          </a:p>
          <a:p>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17</a:t>
            </a:fld>
            <a:endParaRPr lang="en-US"/>
          </a:p>
        </p:txBody>
      </p:sp>
    </p:spTree>
    <p:extLst>
      <p:ext uri="{BB962C8B-B14F-4D97-AF65-F5344CB8AC3E}">
        <p14:creationId xmlns:p14="http://schemas.microsoft.com/office/powerpoint/2010/main" val="1936997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Maryann </a:t>
            </a:r>
            <a:r>
              <a:rPr lang="en-US" dirty="0" err="1" smtClean="0"/>
              <a:t>Aucompaugh</a:t>
            </a:r>
            <a:r>
              <a:rPr lang="en-US" dirty="0" smtClean="0"/>
              <a:t> (With Energy and Excitement!)</a:t>
            </a:r>
          </a:p>
          <a:p>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2</a:t>
            </a:fld>
            <a:endParaRPr lang="en-US"/>
          </a:p>
        </p:txBody>
      </p:sp>
    </p:spTree>
    <p:extLst>
      <p:ext uri="{BB962C8B-B14F-4D97-AF65-F5344CB8AC3E}">
        <p14:creationId xmlns:p14="http://schemas.microsoft.com/office/powerpoint/2010/main" val="2232371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Maryann </a:t>
            </a:r>
            <a:r>
              <a:rPr lang="en-US" dirty="0" err="1" smtClean="0"/>
              <a:t>Aucompaugh</a:t>
            </a:r>
            <a:r>
              <a:rPr lang="en-US" dirty="0" smtClean="0"/>
              <a:t> (With Energy and Excitement!)</a:t>
            </a:r>
          </a:p>
          <a:p>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3</a:t>
            </a:fld>
            <a:endParaRPr lang="en-US"/>
          </a:p>
        </p:txBody>
      </p:sp>
    </p:spTree>
    <p:extLst>
      <p:ext uri="{BB962C8B-B14F-4D97-AF65-F5344CB8AC3E}">
        <p14:creationId xmlns:p14="http://schemas.microsoft.com/office/powerpoint/2010/main" val="2937592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Maryann </a:t>
            </a:r>
            <a:r>
              <a:rPr lang="en-US" dirty="0" err="1" smtClean="0"/>
              <a:t>Aucompaugh</a:t>
            </a:r>
            <a:r>
              <a:rPr lang="en-US" dirty="0" smtClean="0"/>
              <a:t> (With Energy and Excitement!)</a:t>
            </a:r>
          </a:p>
          <a:p>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4</a:t>
            </a:fld>
            <a:endParaRPr lang="en-US"/>
          </a:p>
        </p:txBody>
      </p:sp>
    </p:spTree>
    <p:extLst>
      <p:ext uri="{BB962C8B-B14F-4D97-AF65-F5344CB8AC3E}">
        <p14:creationId xmlns:p14="http://schemas.microsoft.com/office/powerpoint/2010/main" val="442849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Heather McCracken</a:t>
            </a:r>
          </a:p>
          <a:p>
            <a:endParaRPr lang="en-US" dirty="0" smtClean="0"/>
          </a:p>
          <a:p>
            <a:r>
              <a:rPr lang="en-US" dirty="0" smtClean="0"/>
              <a:t>Talk about how this topic</a:t>
            </a:r>
            <a:r>
              <a:rPr lang="en-US" baseline="0" dirty="0" smtClean="0"/>
              <a:t> was the number one choice for each of those groups.</a:t>
            </a:r>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5</a:t>
            </a:fld>
            <a:endParaRPr lang="en-US"/>
          </a:p>
        </p:txBody>
      </p:sp>
    </p:spTree>
    <p:extLst>
      <p:ext uri="{BB962C8B-B14F-4D97-AF65-F5344CB8AC3E}">
        <p14:creationId xmlns:p14="http://schemas.microsoft.com/office/powerpoint/2010/main" val="2929729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Heather McCracken</a:t>
            </a:r>
          </a:p>
          <a:p>
            <a:endParaRPr lang="en-US" dirty="0" smtClean="0"/>
          </a:p>
          <a:p>
            <a:r>
              <a:rPr lang="en-US" dirty="0" smtClean="0"/>
              <a:t>This</a:t>
            </a:r>
            <a:r>
              <a:rPr lang="en-US" baseline="0" dirty="0" smtClean="0"/>
              <a:t> is the TOTAL number of votes and not the number of votes </a:t>
            </a:r>
            <a:r>
              <a:rPr lang="en-US" i="1" baseline="0" dirty="0" smtClean="0"/>
              <a:t>just </a:t>
            </a:r>
            <a:r>
              <a:rPr lang="en-US" i="0" baseline="0" dirty="0" smtClean="0"/>
              <a:t>for MAP.  </a:t>
            </a:r>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6</a:t>
            </a:fld>
            <a:endParaRPr lang="en-US"/>
          </a:p>
        </p:txBody>
      </p:sp>
    </p:spTree>
    <p:extLst>
      <p:ext uri="{BB962C8B-B14F-4D97-AF65-F5344CB8AC3E}">
        <p14:creationId xmlns:p14="http://schemas.microsoft.com/office/powerpoint/2010/main" val="3804538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Sandra Thompson</a:t>
            </a:r>
          </a:p>
          <a:p>
            <a:endParaRPr lang="en-US" dirty="0" smtClean="0"/>
          </a:p>
          <a:p>
            <a:r>
              <a:rPr lang="en-US" dirty="0" smtClean="0"/>
              <a:t>List each topic and the percentage vote.  You can round</a:t>
            </a:r>
            <a:r>
              <a:rPr lang="en-US" baseline="0" dirty="0" smtClean="0"/>
              <a:t> up or down for ease of talking. </a:t>
            </a:r>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7</a:t>
            </a:fld>
            <a:endParaRPr lang="en-US"/>
          </a:p>
        </p:txBody>
      </p:sp>
    </p:spTree>
    <p:extLst>
      <p:ext uri="{BB962C8B-B14F-4D97-AF65-F5344CB8AC3E}">
        <p14:creationId xmlns:p14="http://schemas.microsoft.com/office/powerpoint/2010/main" val="2293504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Sandra Thompson</a:t>
            </a:r>
          </a:p>
          <a:p>
            <a:endParaRPr lang="en-US" dirty="0" smtClean="0"/>
          </a:p>
          <a:p>
            <a:r>
              <a:rPr lang="en-US" dirty="0" smtClean="0"/>
              <a:t>Highlight that the places were the same for each group except Advisory</a:t>
            </a:r>
            <a:r>
              <a:rPr lang="en-US" baseline="0" dirty="0" smtClean="0"/>
              <a:t> Committee which flipped the 3</a:t>
            </a:r>
            <a:r>
              <a:rPr lang="en-US" baseline="30000" dirty="0" smtClean="0"/>
              <a:t>rd</a:t>
            </a:r>
            <a:r>
              <a:rPr lang="en-US" baseline="0" dirty="0" smtClean="0"/>
              <a:t> and 4</a:t>
            </a:r>
            <a:r>
              <a:rPr lang="en-US" baseline="30000" dirty="0" smtClean="0"/>
              <a:t>th</a:t>
            </a:r>
            <a:r>
              <a:rPr lang="en-US" baseline="0" dirty="0" smtClean="0"/>
              <a:t> place choices.</a:t>
            </a:r>
            <a:endParaRPr lang="en-US" dirty="0"/>
          </a:p>
        </p:txBody>
      </p:sp>
      <p:sp>
        <p:nvSpPr>
          <p:cNvPr id="4" name="Slide Number Placeholder 3"/>
          <p:cNvSpPr>
            <a:spLocks noGrp="1"/>
          </p:cNvSpPr>
          <p:nvPr>
            <p:ph type="sldNum" sz="quarter" idx="10"/>
          </p:nvPr>
        </p:nvSpPr>
        <p:spPr/>
        <p:txBody>
          <a:bodyPr/>
          <a:lstStyle/>
          <a:p>
            <a:fld id="{EABE231A-D22B-4696-8B9F-E13200592D1F}" type="slidenum">
              <a:rPr lang="en-US" smtClean="0"/>
              <a:t>8</a:t>
            </a:fld>
            <a:endParaRPr lang="en-US"/>
          </a:p>
        </p:txBody>
      </p:sp>
    </p:spTree>
    <p:extLst>
      <p:ext uri="{BB962C8B-B14F-4D97-AF65-F5344CB8AC3E}">
        <p14:creationId xmlns:p14="http://schemas.microsoft.com/office/powerpoint/2010/main" val="4236612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t>Jamee</a:t>
            </a:r>
            <a:r>
              <a:rPr lang="en-US" sz="1200" baseline="0" dirty="0" smtClean="0"/>
              <a:t> </a:t>
            </a:r>
            <a:r>
              <a:rPr lang="en-US" sz="1200" baseline="0" dirty="0" err="1" smtClean="0"/>
              <a:t>Stiffler</a:t>
            </a:r>
            <a:endParaRPr lang="en-US" sz="1200" baseline="0" dirty="0" smtClean="0"/>
          </a:p>
          <a:p>
            <a:endParaRPr lang="en-US" sz="1200" dirty="0" smtClean="0"/>
          </a:p>
        </p:txBody>
      </p:sp>
      <p:sp>
        <p:nvSpPr>
          <p:cNvPr id="4" name="Slide Number Placeholder 3"/>
          <p:cNvSpPr>
            <a:spLocks noGrp="1"/>
          </p:cNvSpPr>
          <p:nvPr>
            <p:ph type="sldNum" sz="quarter" idx="10"/>
          </p:nvPr>
        </p:nvSpPr>
        <p:spPr/>
        <p:txBody>
          <a:bodyPr/>
          <a:lstStyle/>
          <a:p>
            <a:fld id="{EABE231A-D22B-4696-8B9F-E13200592D1F}" type="slidenum">
              <a:rPr lang="en-US" smtClean="0"/>
              <a:t>9</a:t>
            </a:fld>
            <a:endParaRPr lang="en-US"/>
          </a:p>
        </p:txBody>
      </p:sp>
    </p:spTree>
    <p:extLst>
      <p:ext uri="{BB962C8B-B14F-4D97-AF65-F5344CB8AC3E}">
        <p14:creationId xmlns:p14="http://schemas.microsoft.com/office/powerpoint/2010/main" val="3586569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2733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0426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5134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4130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625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994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727428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692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7035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4701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007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517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502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832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6903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12/14/2015</a:t>
            </a:fld>
            <a:endParaRPr lang="en-US" dirty="0"/>
          </a:p>
        </p:txBody>
      </p:sp>
    </p:spTree>
    <p:extLst>
      <p:ext uri="{BB962C8B-B14F-4D97-AF65-F5344CB8AC3E}">
        <p14:creationId xmlns:p14="http://schemas.microsoft.com/office/powerpoint/2010/main" val="107962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12/14/2015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505816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smtClean="0"/>
              <a:t>QEP Topic Reveal</a:t>
            </a:r>
            <a:endParaRPr lang="en-US" dirty="0"/>
          </a:p>
        </p:txBody>
      </p:sp>
      <p:sp>
        <p:nvSpPr>
          <p:cNvPr id="7" name="Subtitle 6"/>
          <p:cNvSpPr>
            <a:spLocks noGrp="1"/>
          </p:cNvSpPr>
          <p:nvPr>
            <p:ph type="subTitle" idx="1"/>
          </p:nvPr>
        </p:nvSpPr>
        <p:spPr>
          <a:xfrm>
            <a:off x="1507067" y="4050833"/>
            <a:ext cx="7766936" cy="1612849"/>
          </a:xfrm>
        </p:spPr>
        <p:txBody>
          <a:bodyPr>
            <a:normAutofit/>
          </a:bodyPr>
          <a:lstStyle/>
          <a:p>
            <a:pPr algn="ctr"/>
            <a:endParaRPr lang="en-US" dirty="0" smtClean="0">
              <a:solidFill>
                <a:schemeClr val="tx1"/>
              </a:solidFill>
            </a:endParaRPr>
          </a:p>
          <a:p>
            <a:pPr algn="ctr"/>
            <a:r>
              <a:rPr lang="en-US" sz="2800" dirty="0" smtClean="0">
                <a:solidFill>
                  <a:schemeClr val="tx1"/>
                </a:solidFill>
              </a:rPr>
              <a:t>QEP </a:t>
            </a:r>
            <a:r>
              <a:rPr lang="en-US" sz="2800" dirty="0" smtClean="0">
                <a:solidFill>
                  <a:schemeClr val="tx1"/>
                </a:solidFill>
              </a:rPr>
              <a:t>Core &amp; Implementation Teams </a:t>
            </a:r>
            <a:endParaRPr lang="en-US" sz="2800" dirty="0" smtClean="0">
              <a:solidFill>
                <a:schemeClr val="tx1"/>
              </a:solidFill>
            </a:endParaRPr>
          </a:p>
          <a:p>
            <a:pPr algn="ctr"/>
            <a:r>
              <a:rPr lang="en-US" sz="2800" dirty="0" smtClean="0"/>
              <a:t>December 2015</a:t>
            </a:r>
            <a:endParaRPr lang="en-US" sz="2800" dirty="0"/>
          </a:p>
        </p:txBody>
      </p:sp>
      <p:pic>
        <p:nvPicPr>
          <p:cNvPr id="1026" name="Picture 2" descr="QEP is your mis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0139" y="584961"/>
            <a:ext cx="2080791" cy="2002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5391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creating a QEP?</a:t>
            </a:r>
            <a:endParaRPr lang="en-US" dirty="0"/>
          </a:p>
        </p:txBody>
      </p:sp>
      <p:sp>
        <p:nvSpPr>
          <p:cNvPr id="3" name="Content Placeholder 2"/>
          <p:cNvSpPr>
            <a:spLocks noGrp="1"/>
          </p:cNvSpPr>
          <p:nvPr>
            <p:ph idx="1"/>
          </p:nvPr>
        </p:nvSpPr>
        <p:spPr>
          <a:xfrm>
            <a:off x="616949" y="1566174"/>
            <a:ext cx="8596668" cy="5076205"/>
          </a:xfrm>
        </p:spPr>
        <p:txBody>
          <a:bodyPr>
            <a:normAutofit fontScale="92500" lnSpcReduction="20000"/>
          </a:bodyPr>
          <a:lstStyle/>
          <a:p>
            <a:pPr marL="114300" indent="0" algn="ctr">
              <a:buNone/>
            </a:pPr>
            <a:r>
              <a:rPr lang="en-US" sz="2600" b="1" dirty="0"/>
              <a:t>SACSCOC Articles of </a:t>
            </a:r>
            <a:r>
              <a:rPr lang="en-US" sz="2600" b="1" dirty="0" smtClean="0"/>
              <a:t>Accreditation!</a:t>
            </a:r>
          </a:p>
          <a:p>
            <a:pPr marL="114300" indent="0">
              <a:buNone/>
            </a:pPr>
            <a:endParaRPr lang="en-US" sz="1100" b="1" dirty="0" smtClean="0"/>
          </a:p>
          <a:p>
            <a:pPr marL="0" indent="0">
              <a:buNone/>
            </a:pPr>
            <a:r>
              <a:rPr lang="en-US" sz="2600" b="1" dirty="0" smtClean="0"/>
              <a:t>Standard 2.12:  </a:t>
            </a:r>
          </a:p>
          <a:p>
            <a:r>
              <a:rPr lang="en-US" sz="2600" dirty="0" smtClean="0"/>
              <a:t>The </a:t>
            </a:r>
            <a:r>
              <a:rPr lang="en-US" sz="2600" dirty="0"/>
              <a:t>institution has </a:t>
            </a:r>
            <a:r>
              <a:rPr lang="en-US" sz="2600" b="1" dirty="0"/>
              <a:t>developed</a:t>
            </a:r>
            <a:r>
              <a:rPr lang="en-US" sz="2600" dirty="0"/>
              <a:t> an </a:t>
            </a:r>
            <a:r>
              <a:rPr lang="en-US" sz="2600" b="1" dirty="0"/>
              <a:t>acceptable Quality Enhancement Plan</a:t>
            </a:r>
            <a:r>
              <a:rPr lang="en-US" sz="2600" dirty="0"/>
              <a:t> (</a:t>
            </a:r>
            <a:r>
              <a:rPr lang="en-US" sz="2600" dirty="0" smtClean="0"/>
              <a:t>QEP)</a:t>
            </a:r>
          </a:p>
          <a:p>
            <a:pPr marL="0" indent="0">
              <a:buNone/>
            </a:pPr>
            <a:endParaRPr lang="en-US" sz="2600" dirty="0" smtClean="0"/>
          </a:p>
          <a:p>
            <a:r>
              <a:rPr lang="en-US" sz="2600" dirty="0" smtClean="0"/>
              <a:t>that </a:t>
            </a:r>
            <a:r>
              <a:rPr lang="en-US" sz="2600" dirty="0"/>
              <a:t>includes an </a:t>
            </a:r>
            <a:r>
              <a:rPr lang="en-US" sz="2600" b="1" dirty="0"/>
              <a:t>institutional process </a:t>
            </a:r>
            <a:r>
              <a:rPr lang="en-US" sz="2600" dirty="0"/>
              <a:t>for </a:t>
            </a:r>
            <a:r>
              <a:rPr lang="en-US" sz="2600" b="1" dirty="0"/>
              <a:t>identifying key issues</a:t>
            </a:r>
            <a:r>
              <a:rPr lang="en-US" sz="2600" dirty="0"/>
              <a:t> emerging from institutional </a:t>
            </a:r>
            <a:r>
              <a:rPr lang="en-US" sz="2600" dirty="0" smtClean="0"/>
              <a:t>assessment</a:t>
            </a:r>
          </a:p>
          <a:p>
            <a:pPr marL="0" indent="0">
              <a:buNone/>
            </a:pPr>
            <a:endParaRPr lang="en-US" sz="2600" dirty="0" smtClean="0"/>
          </a:p>
          <a:p>
            <a:r>
              <a:rPr lang="en-US" sz="2600" dirty="0" smtClean="0"/>
              <a:t>and </a:t>
            </a:r>
            <a:r>
              <a:rPr lang="en-US" sz="2600" b="1" dirty="0"/>
              <a:t>focuses on learning outcomes </a:t>
            </a:r>
            <a:r>
              <a:rPr lang="en-US" sz="2600" dirty="0"/>
              <a:t>and/or the </a:t>
            </a:r>
            <a:r>
              <a:rPr lang="en-US" sz="2600" b="1" dirty="0"/>
              <a:t>environment supporting student learning </a:t>
            </a:r>
            <a:endParaRPr lang="en-US" sz="2600" b="1" dirty="0" smtClean="0"/>
          </a:p>
          <a:p>
            <a:pPr marL="0" indent="0">
              <a:buNone/>
            </a:pPr>
            <a:endParaRPr lang="en-US" sz="2600" dirty="0"/>
          </a:p>
          <a:p>
            <a:r>
              <a:rPr lang="en-US" sz="2600" dirty="0" smtClean="0"/>
              <a:t>and </a:t>
            </a:r>
            <a:r>
              <a:rPr lang="en-US" sz="2600" b="1" dirty="0"/>
              <a:t>accomplishing</a:t>
            </a:r>
            <a:r>
              <a:rPr lang="en-US" sz="2600" dirty="0"/>
              <a:t> the </a:t>
            </a:r>
            <a:r>
              <a:rPr lang="en-US" sz="2600" b="1" dirty="0"/>
              <a:t>mission</a:t>
            </a:r>
            <a:r>
              <a:rPr lang="en-US" sz="2600" dirty="0"/>
              <a:t> of the institution.</a:t>
            </a:r>
          </a:p>
          <a:p>
            <a:endParaRPr lang="en-US" dirty="0"/>
          </a:p>
        </p:txBody>
      </p:sp>
    </p:spTree>
    <p:extLst>
      <p:ext uri="{BB962C8B-B14F-4D97-AF65-F5344CB8AC3E}">
        <p14:creationId xmlns:p14="http://schemas.microsoft.com/office/powerpoint/2010/main" val="2212859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smtClean="0"/>
              <a:t>C</a:t>
            </a:r>
            <a:r>
              <a:rPr lang="en-US" dirty="0" smtClean="0"/>
              <a:t>ont’d…</a:t>
            </a:r>
            <a:endParaRPr lang="en-US" dirty="0"/>
          </a:p>
        </p:txBody>
      </p:sp>
      <p:sp>
        <p:nvSpPr>
          <p:cNvPr id="3" name="Content Placeholder 2"/>
          <p:cNvSpPr>
            <a:spLocks noGrp="1"/>
          </p:cNvSpPr>
          <p:nvPr>
            <p:ph idx="1"/>
          </p:nvPr>
        </p:nvSpPr>
        <p:spPr>
          <a:xfrm>
            <a:off x="677334" y="1755147"/>
            <a:ext cx="8596668" cy="3880773"/>
          </a:xfrm>
        </p:spPr>
        <p:txBody>
          <a:bodyPr>
            <a:normAutofit/>
          </a:bodyPr>
          <a:lstStyle/>
          <a:p>
            <a:r>
              <a:rPr lang="en-US" sz="2400" b="1" dirty="0" smtClean="0"/>
              <a:t>Mandatory</a:t>
            </a:r>
            <a:r>
              <a:rPr lang="en-US" sz="2400" dirty="0" smtClean="0"/>
              <a:t> for </a:t>
            </a:r>
            <a:r>
              <a:rPr lang="en-US" sz="2400" b="1" dirty="0" smtClean="0"/>
              <a:t>reaffirmation</a:t>
            </a:r>
          </a:p>
          <a:p>
            <a:endParaRPr lang="en-US" sz="1000" dirty="0" smtClean="0"/>
          </a:p>
          <a:p>
            <a:r>
              <a:rPr lang="en-US" sz="2400" b="1" dirty="0" smtClean="0"/>
              <a:t>Supplements</a:t>
            </a:r>
            <a:r>
              <a:rPr lang="en-US" sz="2400" dirty="0" smtClean="0"/>
              <a:t> our </a:t>
            </a:r>
            <a:r>
              <a:rPr lang="en-US" sz="2400" b="1" dirty="0" smtClean="0"/>
              <a:t>College Mission </a:t>
            </a:r>
            <a:r>
              <a:rPr lang="en-US" sz="2400" dirty="0" smtClean="0"/>
              <a:t>and </a:t>
            </a:r>
            <a:r>
              <a:rPr lang="en-US" sz="2400" b="1" dirty="0" smtClean="0"/>
              <a:t>Goals</a:t>
            </a:r>
          </a:p>
          <a:p>
            <a:endParaRPr lang="en-US" sz="1000" dirty="0" smtClean="0"/>
          </a:p>
          <a:p>
            <a:r>
              <a:rPr lang="en-US" sz="2400" b="1" dirty="0" smtClean="0"/>
              <a:t>Improve</a:t>
            </a:r>
            <a:r>
              <a:rPr lang="en-US" sz="2400" dirty="0" smtClean="0"/>
              <a:t> </a:t>
            </a:r>
            <a:r>
              <a:rPr lang="en-US" sz="2400" b="1" dirty="0" smtClean="0"/>
              <a:t>student learning </a:t>
            </a:r>
            <a:r>
              <a:rPr lang="en-US" sz="2400" dirty="0" smtClean="0"/>
              <a:t>(</a:t>
            </a:r>
            <a:r>
              <a:rPr lang="en-US" sz="2400" i="1" dirty="0" smtClean="0"/>
              <a:t>Learning College</a:t>
            </a:r>
            <a:r>
              <a:rPr lang="en-US" sz="2400" dirty="0" smtClean="0"/>
              <a:t>)</a:t>
            </a:r>
          </a:p>
          <a:p>
            <a:endParaRPr lang="en-US" sz="1000" dirty="0"/>
          </a:p>
          <a:p>
            <a:r>
              <a:rPr lang="en-US" sz="2400" dirty="0" smtClean="0"/>
              <a:t>Opportunity to </a:t>
            </a:r>
            <a:r>
              <a:rPr lang="en-US" sz="2400" b="1" dirty="0" smtClean="0"/>
              <a:t>work with others </a:t>
            </a:r>
            <a:r>
              <a:rPr lang="en-US" sz="2400" dirty="0" smtClean="0"/>
              <a:t>across the college and in order to </a:t>
            </a:r>
            <a:r>
              <a:rPr lang="en-US" sz="2400" b="1" dirty="0" smtClean="0"/>
              <a:t>get input </a:t>
            </a:r>
            <a:r>
              <a:rPr lang="en-US" sz="2400" dirty="0" smtClean="0"/>
              <a:t>from </a:t>
            </a:r>
            <a:r>
              <a:rPr lang="en-US" sz="2400" b="1" dirty="0" smtClean="0"/>
              <a:t>students</a:t>
            </a:r>
            <a:r>
              <a:rPr lang="en-US" sz="2400" dirty="0" smtClean="0"/>
              <a:t>, </a:t>
            </a:r>
            <a:r>
              <a:rPr lang="en-US" sz="2400" b="1" dirty="0" smtClean="0"/>
              <a:t>faculty</a:t>
            </a:r>
            <a:r>
              <a:rPr lang="en-US" sz="2400" dirty="0" smtClean="0"/>
              <a:t>, </a:t>
            </a:r>
            <a:r>
              <a:rPr lang="en-US" sz="2400" b="1" dirty="0" smtClean="0"/>
              <a:t>staff</a:t>
            </a:r>
            <a:r>
              <a:rPr lang="en-US" sz="2400" dirty="0" smtClean="0"/>
              <a:t>, </a:t>
            </a:r>
            <a:r>
              <a:rPr lang="en-US" sz="2400" b="1" dirty="0" smtClean="0"/>
              <a:t>trustees</a:t>
            </a:r>
            <a:r>
              <a:rPr lang="en-US" sz="2400" dirty="0" smtClean="0"/>
              <a:t>, &amp; </a:t>
            </a:r>
            <a:r>
              <a:rPr lang="en-US" sz="2400" b="1" dirty="0" smtClean="0"/>
              <a:t>community members</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4016328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QEP Core Team: Timeline</a:t>
            </a:r>
            <a:endParaRPr lang="en-US" dirty="0"/>
          </a:p>
        </p:txBody>
      </p:sp>
      <p:sp>
        <p:nvSpPr>
          <p:cNvPr id="3" name="Content Placeholder 2"/>
          <p:cNvSpPr>
            <a:spLocks noGrp="1"/>
          </p:cNvSpPr>
          <p:nvPr>
            <p:ph idx="1"/>
          </p:nvPr>
        </p:nvSpPr>
        <p:spPr>
          <a:xfrm>
            <a:off x="790754" y="1442047"/>
            <a:ext cx="8229600" cy="5329687"/>
          </a:xfrm>
        </p:spPr>
        <p:txBody>
          <a:bodyPr>
            <a:normAutofit fontScale="92500"/>
          </a:bodyPr>
          <a:lstStyle/>
          <a:p>
            <a:r>
              <a:rPr lang="en-US" sz="2400" b="1" u="sng" dirty="0" smtClean="0"/>
              <a:t>June 2014:</a:t>
            </a:r>
            <a:r>
              <a:rPr lang="en-US" sz="2400" b="1" dirty="0" smtClean="0"/>
              <a:t> QEP </a:t>
            </a:r>
            <a:r>
              <a:rPr lang="en-US" sz="2400" b="1" dirty="0"/>
              <a:t>Core </a:t>
            </a:r>
            <a:r>
              <a:rPr lang="en-US" sz="2400" b="1" dirty="0" smtClean="0"/>
              <a:t>Team </a:t>
            </a:r>
            <a:r>
              <a:rPr lang="en-US" sz="2400" dirty="0" smtClean="0"/>
              <a:t>selected</a:t>
            </a:r>
          </a:p>
          <a:p>
            <a:pPr marL="457200" lvl="1" indent="0">
              <a:buNone/>
            </a:pPr>
            <a:endParaRPr lang="en-US" sz="1100" dirty="0" smtClean="0"/>
          </a:p>
          <a:p>
            <a:r>
              <a:rPr lang="en-US" sz="2400" b="1" u="sng" dirty="0" smtClean="0"/>
              <a:t>October 2014:</a:t>
            </a:r>
            <a:r>
              <a:rPr lang="en-US" sz="2400" b="1" dirty="0" smtClean="0"/>
              <a:t> Marketing/TEASE </a:t>
            </a:r>
            <a:r>
              <a:rPr lang="en-US" sz="2400" b="1" dirty="0"/>
              <a:t>campaign </a:t>
            </a:r>
            <a:endParaRPr lang="en-US" sz="2400" dirty="0"/>
          </a:p>
          <a:p>
            <a:pPr lvl="1"/>
            <a:r>
              <a:rPr lang="en-US" sz="2400" dirty="0" smtClean="0"/>
              <a:t>College-wide </a:t>
            </a:r>
            <a:r>
              <a:rPr lang="en-US" sz="2400" b="1" dirty="0"/>
              <a:t>QEP themed screensaver</a:t>
            </a:r>
          </a:p>
          <a:p>
            <a:pPr lvl="1" fontAlgn="base"/>
            <a:r>
              <a:rPr lang="en-US" sz="2400" b="1" dirty="0"/>
              <a:t>QEP Staff </a:t>
            </a:r>
            <a:r>
              <a:rPr lang="en-US" sz="2400" b="1" dirty="0" smtClean="0"/>
              <a:t>Announcements</a:t>
            </a:r>
            <a:endParaRPr lang="en-US" sz="2400" b="1" dirty="0"/>
          </a:p>
          <a:p>
            <a:pPr lvl="1" fontAlgn="base"/>
            <a:r>
              <a:rPr lang="en-US" sz="2400" b="1" dirty="0"/>
              <a:t>Visual promotions </a:t>
            </a:r>
            <a:r>
              <a:rPr lang="en-US" sz="2400" dirty="0" smtClean="0"/>
              <a:t>(i.e</a:t>
            </a:r>
            <a:r>
              <a:rPr lang="en-US" sz="2400" dirty="0"/>
              <a:t>. QEP t-shirts, buttons, </a:t>
            </a:r>
            <a:r>
              <a:rPr lang="en-US" sz="2400" dirty="0" smtClean="0"/>
              <a:t>posters)</a:t>
            </a:r>
          </a:p>
          <a:p>
            <a:pPr lvl="1" fontAlgn="base"/>
            <a:r>
              <a:rPr lang="en-US" sz="2400" b="1" dirty="0" smtClean="0"/>
              <a:t>QEP Webpage</a:t>
            </a:r>
          </a:p>
          <a:p>
            <a:pPr marL="411480" lvl="1" indent="0" fontAlgn="base">
              <a:buNone/>
            </a:pPr>
            <a:endParaRPr lang="en-US" sz="1100" dirty="0"/>
          </a:p>
          <a:p>
            <a:r>
              <a:rPr lang="en-US" sz="2400" b="1" u="sng" dirty="0" smtClean="0"/>
              <a:t>Mid-October 2014:</a:t>
            </a:r>
            <a:r>
              <a:rPr lang="en-US" sz="2400" b="1" dirty="0" smtClean="0"/>
              <a:t> Launch </a:t>
            </a:r>
            <a:r>
              <a:rPr lang="en-US" sz="2400" b="1" dirty="0" smtClean="0"/>
              <a:t>Events </a:t>
            </a:r>
            <a:r>
              <a:rPr lang="en-US" sz="2400" b="1" dirty="0" smtClean="0"/>
              <a:t>Student </a:t>
            </a:r>
            <a:r>
              <a:rPr lang="en-US" sz="2400" b="1" dirty="0" smtClean="0"/>
              <a:t>Activity Day </a:t>
            </a:r>
            <a:endParaRPr lang="en-US" sz="2400" dirty="0"/>
          </a:p>
          <a:p>
            <a:pPr lvl="1"/>
            <a:r>
              <a:rPr lang="en-US" sz="2400" dirty="0" smtClean="0"/>
              <a:t>At Lee</a:t>
            </a:r>
            <a:r>
              <a:rPr lang="en-US" sz="2400" dirty="0" smtClean="0"/>
              <a:t>, Harnett, &amp; Chatham </a:t>
            </a:r>
            <a:r>
              <a:rPr lang="en-US" sz="2400" dirty="0" smtClean="0"/>
              <a:t>Campuses</a:t>
            </a:r>
            <a:endParaRPr lang="en-US" sz="2400" dirty="0"/>
          </a:p>
          <a:p>
            <a:pPr lvl="1"/>
            <a:r>
              <a:rPr lang="en-US" sz="2400" b="1" dirty="0" smtClean="0"/>
              <a:t>Sweet </a:t>
            </a:r>
            <a:r>
              <a:rPr lang="en-US" sz="2400" b="1" dirty="0"/>
              <a:t>Treats </a:t>
            </a:r>
            <a:r>
              <a:rPr lang="en-US" sz="2400" b="1" dirty="0" smtClean="0"/>
              <a:t>Reception </a:t>
            </a:r>
            <a:r>
              <a:rPr lang="en-US" sz="2400" dirty="0" smtClean="0"/>
              <a:t>(Faculty &amp; Staff Launch)</a:t>
            </a:r>
          </a:p>
          <a:p>
            <a:pPr lvl="1"/>
            <a:r>
              <a:rPr lang="en-US" sz="2400" b="1" dirty="0" smtClean="0"/>
              <a:t>Staff &amp; Student QEP Survey</a:t>
            </a:r>
            <a:endParaRPr lang="en-US" sz="2400" b="1" dirty="0"/>
          </a:p>
          <a:p>
            <a:pPr lvl="1"/>
            <a:endParaRPr lang="en-US" dirty="0"/>
          </a:p>
          <a:p>
            <a:endParaRPr lang="en-US" dirty="0"/>
          </a:p>
        </p:txBody>
      </p:sp>
    </p:spTree>
    <p:extLst>
      <p:ext uri="{BB962C8B-B14F-4D97-AF65-F5344CB8AC3E}">
        <p14:creationId xmlns:p14="http://schemas.microsoft.com/office/powerpoint/2010/main" val="3002231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QEP Core Team: </a:t>
            </a:r>
            <a:r>
              <a:rPr lang="en-US" dirty="0" smtClean="0"/>
              <a:t>Timeline Cont’d.</a:t>
            </a:r>
            <a:endParaRPr lang="en-US" dirty="0"/>
          </a:p>
        </p:txBody>
      </p:sp>
      <p:sp>
        <p:nvSpPr>
          <p:cNvPr id="3" name="Content Placeholder 2"/>
          <p:cNvSpPr>
            <a:spLocks noGrp="1"/>
          </p:cNvSpPr>
          <p:nvPr>
            <p:ph idx="1"/>
          </p:nvPr>
        </p:nvSpPr>
        <p:spPr>
          <a:xfrm>
            <a:off x="677334" y="1518250"/>
            <a:ext cx="8229600" cy="5339750"/>
          </a:xfrm>
        </p:spPr>
        <p:txBody>
          <a:bodyPr>
            <a:normAutofit lnSpcReduction="10000"/>
          </a:bodyPr>
          <a:lstStyle/>
          <a:p>
            <a:pPr marL="114300" indent="0">
              <a:buNone/>
            </a:pPr>
            <a:r>
              <a:rPr lang="en-US" sz="2400" b="1" u="sng" dirty="0"/>
              <a:t>Fall </a:t>
            </a:r>
            <a:r>
              <a:rPr lang="en-US" sz="2400" b="1" u="sng" dirty="0" smtClean="0"/>
              <a:t>2014</a:t>
            </a:r>
            <a:endParaRPr lang="en-US" sz="2400" b="1" dirty="0"/>
          </a:p>
          <a:p>
            <a:pPr lvl="0"/>
            <a:r>
              <a:rPr lang="en-US" sz="2400" b="1" dirty="0" smtClean="0"/>
              <a:t>Workshops</a:t>
            </a:r>
          </a:p>
          <a:p>
            <a:pPr lvl="0"/>
            <a:r>
              <a:rPr lang="en-US" sz="2400" b="1" dirty="0" smtClean="0"/>
              <a:t>Updated </a:t>
            </a:r>
            <a:r>
              <a:rPr lang="en-US" sz="2400" b="1" dirty="0" smtClean="0"/>
              <a:t>Presidential Council </a:t>
            </a:r>
            <a:r>
              <a:rPr lang="en-US" sz="2400" dirty="0" smtClean="0"/>
              <a:t>on process</a:t>
            </a:r>
          </a:p>
          <a:p>
            <a:pPr lvl="0"/>
            <a:r>
              <a:rPr lang="en-US" sz="2400" b="1" dirty="0" smtClean="0"/>
              <a:t>Professional </a:t>
            </a:r>
            <a:r>
              <a:rPr lang="en-US" sz="2400" b="1" dirty="0" smtClean="0"/>
              <a:t>Development Day </a:t>
            </a:r>
            <a:r>
              <a:rPr lang="en-US" sz="2400" b="1" dirty="0" smtClean="0"/>
              <a:t>– </a:t>
            </a:r>
            <a:r>
              <a:rPr lang="en-US" sz="2400" dirty="0" smtClean="0"/>
              <a:t>Guided</a:t>
            </a:r>
            <a:r>
              <a:rPr lang="en-US" sz="2400" b="1" dirty="0" smtClean="0"/>
              <a:t> </a:t>
            </a:r>
            <a:r>
              <a:rPr lang="en-US" sz="2400" dirty="0" smtClean="0"/>
              <a:t>Activity</a:t>
            </a:r>
            <a:endParaRPr lang="en-US" sz="2400" dirty="0"/>
          </a:p>
          <a:p>
            <a:pPr lvl="0"/>
            <a:r>
              <a:rPr lang="en-US" sz="2400" dirty="0" smtClean="0"/>
              <a:t>Online QEP </a:t>
            </a:r>
            <a:r>
              <a:rPr lang="en-US" sz="2400" b="1" dirty="0" smtClean="0"/>
              <a:t>Survey</a:t>
            </a:r>
            <a:endParaRPr lang="en-US" sz="2400" b="1" dirty="0"/>
          </a:p>
          <a:p>
            <a:pPr marL="114300" indent="0">
              <a:buNone/>
            </a:pPr>
            <a:endParaRPr lang="en-US" sz="2400" dirty="0"/>
          </a:p>
          <a:p>
            <a:pPr marL="114300" indent="0">
              <a:buNone/>
            </a:pPr>
            <a:r>
              <a:rPr lang="en-US" sz="2400" b="1" u="sng" dirty="0"/>
              <a:t>Spring </a:t>
            </a:r>
            <a:r>
              <a:rPr lang="en-US" sz="2400" b="1" u="sng" dirty="0" smtClean="0"/>
              <a:t>2015</a:t>
            </a:r>
            <a:endParaRPr lang="en-US" sz="2400" b="1" dirty="0"/>
          </a:p>
          <a:p>
            <a:pPr lvl="0"/>
            <a:r>
              <a:rPr lang="en-US" sz="2400" dirty="0"/>
              <a:t>Online QEP </a:t>
            </a:r>
            <a:r>
              <a:rPr lang="en-US" sz="2400" b="1" dirty="0"/>
              <a:t>Survey</a:t>
            </a:r>
          </a:p>
          <a:p>
            <a:r>
              <a:rPr lang="en-US" sz="2400" b="1" dirty="0" smtClean="0"/>
              <a:t>Focus </a:t>
            </a:r>
            <a:r>
              <a:rPr lang="en-US" sz="2400" b="1" dirty="0"/>
              <a:t>groups </a:t>
            </a:r>
            <a:endParaRPr lang="en-US" sz="2400" b="1" dirty="0" smtClean="0"/>
          </a:p>
          <a:p>
            <a:pPr lvl="0"/>
            <a:r>
              <a:rPr lang="en-US" sz="2400" dirty="0" smtClean="0"/>
              <a:t>Continuing Education </a:t>
            </a:r>
            <a:r>
              <a:rPr lang="en-US" sz="2400" b="1" dirty="0" smtClean="0"/>
              <a:t>Survey</a:t>
            </a:r>
          </a:p>
          <a:p>
            <a:pPr lvl="0"/>
            <a:r>
              <a:rPr lang="en-US" sz="2400" b="1" dirty="0" smtClean="0"/>
              <a:t>Student Activity Day - Videos</a:t>
            </a:r>
            <a:endParaRPr lang="en-US" sz="2400" b="1" dirty="0"/>
          </a:p>
          <a:p>
            <a:pPr marL="0" indent="0">
              <a:buNone/>
            </a:pPr>
            <a:endParaRPr lang="en-US" sz="2600" b="1" dirty="0"/>
          </a:p>
          <a:p>
            <a:pPr marL="114300" indent="0">
              <a:buNone/>
            </a:pPr>
            <a:endParaRPr lang="en-US" dirty="0"/>
          </a:p>
          <a:p>
            <a:endParaRPr lang="en-US" dirty="0"/>
          </a:p>
        </p:txBody>
      </p:sp>
    </p:spTree>
    <p:extLst>
      <p:ext uri="{BB962C8B-B14F-4D97-AF65-F5344CB8AC3E}">
        <p14:creationId xmlns:p14="http://schemas.microsoft.com/office/powerpoint/2010/main" val="3555053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QEP Core Team: </a:t>
            </a:r>
            <a:r>
              <a:rPr lang="en-US" dirty="0" smtClean="0"/>
              <a:t>Timeline </a:t>
            </a:r>
            <a:r>
              <a:rPr lang="en-US" dirty="0" smtClean="0"/>
              <a:t>Cont’d.</a:t>
            </a:r>
            <a:endParaRPr lang="en-US" dirty="0"/>
          </a:p>
        </p:txBody>
      </p:sp>
      <p:sp>
        <p:nvSpPr>
          <p:cNvPr id="3" name="Content Placeholder 2"/>
          <p:cNvSpPr>
            <a:spLocks noGrp="1"/>
          </p:cNvSpPr>
          <p:nvPr>
            <p:ph idx="1"/>
          </p:nvPr>
        </p:nvSpPr>
        <p:spPr>
          <a:xfrm>
            <a:off x="677334" y="1519686"/>
            <a:ext cx="8229600" cy="5257800"/>
          </a:xfrm>
        </p:spPr>
        <p:txBody>
          <a:bodyPr>
            <a:normAutofit fontScale="85000" lnSpcReduction="20000"/>
          </a:bodyPr>
          <a:lstStyle/>
          <a:p>
            <a:pPr marL="114300" indent="0">
              <a:buNone/>
            </a:pPr>
            <a:r>
              <a:rPr lang="en-US" sz="2400" b="1" u="sng" dirty="0" smtClean="0"/>
              <a:t>Summer 2015</a:t>
            </a:r>
            <a:endParaRPr lang="en-US" sz="2400" b="1" dirty="0"/>
          </a:p>
          <a:p>
            <a:pPr lvl="0"/>
            <a:r>
              <a:rPr lang="en-US" sz="2600" b="1" dirty="0" smtClean="0"/>
              <a:t>Analyzed ALL Assessment data.  Reviewed topics to make sure each suggestion:</a:t>
            </a:r>
            <a:endParaRPr lang="en-US" sz="2600" b="1" dirty="0"/>
          </a:p>
          <a:p>
            <a:pPr lvl="1"/>
            <a:r>
              <a:rPr lang="en-US" sz="2600" dirty="0" smtClean="0"/>
              <a:t>Supported Student Learning</a:t>
            </a:r>
          </a:p>
          <a:p>
            <a:pPr lvl="1"/>
            <a:r>
              <a:rPr lang="en-US" sz="2600" dirty="0" smtClean="0"/>
              <a:t>Feasible </a:t>
            </a:r>
          </a:p>
          <a:p>
            <a:pPr lvl="1"/>
            <a:r>
              <a:rPr lang="en-US" sz="2600" dirty="0" smtClean="0"/>
              <a:t>Viable</a:t>
            </a:r>
          </a:p>
          <a:p>
            <a:pPr lvl="1"/>
            <a:r>
              <a:rPr lang="en-US" sz="2600" dirty="0" smtClean="0"/>
              <a:t>Measurable</a:t>
            </a:r>
          </a:p>
          <a:p>
            <a:pPr lvl="1"/>
            <a:r>
              <a:rPr lang="en-US" sz="2600" dirty="0" smtClean="0"/>
              <a:t>Supported by Data</a:t>
            </a:r>
          </a:p>
          <a:p>
            <a:pPr lvl="0"/>
            <a:r>
              <a:rPr lang="en-US" sz="2600" b="1" dirty="0" smtClean="0"/>
              <a:t>Narrowed</a:t>
            </a:r>
            <a:r>
              <a:rPr lang="en-US" sz="2600" dirty="0" smtClean="0"/>
              <a:t> to </a:t>
            </a:r>
            <a:r>
              <a:rPr lang="en-US" sz="2600" b="1" dirty="0" smtClean="0"/>
              <a:t>Top 10 </a:t>
            </a:r>
            <a:r>
              <a:rPr lang="en-US" sz="2600" b="1" dirty="0" smtClean="0">
                <a:sym typeface="Wingdings" panose="05000000000000000000" pitchFamily="2" charset="2"/>
              </a:rPr>
              <a:t> </a:t>
            </a:r>
            <a:r>
              <a:rPr lang="en-US" sz="2600" b="1" dirty="0">
                <a:sym typeface="Wingdings" panose="05000000000000000000" pitchFamily="2" charset="2"/>
              </a:rPr>
              <a:t>T</a:t>
            </a:r>
            <a:r>
              <a:rPr lang="en-US" sz="2600" b="1" dirty="0" smtClean="0"/>
              <a:t>op 6 topics</a:t>
            </a:r>
            <a:endParaRPr lang="en-US" sz="2400" b="1" dirty="0" smtClean="0"/>
          </a:p>
          <a:p>
            <a:pPr marL="0" lvl="0" indent="0">
              <a:buNone/>
            </a:pPr>
            <a:endParaRPr lang="en-US" sz="2400" dirty="0"/>
          </a:p>
          <a:p>
            <a:pPr marL="114300" indent="0">
              <a:buNone/>
            </a:pPr>
            <a:r>
              <a:rPr lang="en-US" sz="2400" b="1" u="sng" dirty="0"/>
              <a:t>Fall </a:t>
            </a:r>
            <a:r>
              <a:rPr lang="en-US" sz="2400" b="1" u="sng" dirty="0" smtClean="0"/>
              <a:t>2015</a:t>
            </a:r>
            <a:endParaRPr lang="en-US" sz="2400" b="1" dirty="0"/>
          </a:p>
          <a:p>
            <a:r>
              <a:rPr lang="en-US" sz="2400" b="1" dirty="0" smtClean="0"/>
              <a:t>President’s </a:t>
            </a:r>
            <a:r>
              <a:rPr lang="en-US" sz="2400" b="1" dirty="0"/>
              <a:t>Council approval </a:t>
            </a:r>
            <a:r>
              <a:rPr lang="en-US" sz="2400" dirty="0"/>
              <a:t>of </a:t>
            </a:r>
            <a:r>
              <a:rPr lang="en-US" sz="2400" b="1" dirty="0" smtClean="0"/>
              <a:t>Top </a:t>
            </a:r>
            <a:r>
              <a:rPr lang="en-US" sz="2400" b="1" strike="sngStrike" dirty="0"/>
              <a:t>3</a:t>
            </a:r>
            <a:r>
              <a:rPr lang="en-US" sz="2400" b="1" dirty="0"/>
              <a:t> 4 topics</a:t>
            </a:r>
          </a:p>
          <a:p>
            <a:pPr lvl="0"/>
            <a:r>
              <a:rPr lang="en-US" sz="2400" dirty="0" smtClean="0"/>
              <a:t>Promoted the </a:t>
            </a:r>
            <a:r>
              <a:rPr lang="en-US" sz="2400" b="1" dirty="0" smtClean="0"/>
              <a:t>Final Topics </a:t>
            </a:r>
            <a:r>
              <a:rPr lang="en-US" sz="2400" dirty="0" smtClean="0"/>
              <a:t>in </a:t>
            </a:r>
            <a:r>
              <a:rPr lang="en-US" sz="2400" b="1" dirty="0" smtClean="0"/>
              <a:t>Discussion Sessions &amp; Marketing</a:t>
            </a:r>
            <a:endParaRPr lang="en-US" sz="2400" b="1" dirty="0" smtClean="0"/>
          </a:p>
          <a:p>
            <a:r>
              <a:rPr lang="en-US" sz="2400" b="1" dirty="0" smtClean="0">
                <a:solidFill>
                  <a:srgbClr val="FF0000"/>
                </a:solidFill>
              </a:rPr>
              <a:t>Final Vote in October 2015!</a:t>
            </a:r>
            <a:endParaRPr lang="en-US" sz="2400" b="1" dirty="0">
              <a:solidFill>
                <a:srgbClr val="FF0000"/>
              </a:solidFill>
            </a:endParaRPr>
          </a:p>
          <a:p>
            <a:endParaRPr lang="en-US" dirty="0"/>
          </a:p>
        </p:txBody>
      </p:sp>
    </p:spTree>
    <p:extLst>
      <p:ext uri="{BB962C8B-B14F-4D97-AF65-F5344CB8AC3E}">
        <p14:creationId xmlns:p14="http://schemas.microsoft.com/office/powerpoint/2010/main" val="51140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Timeline</a:t>
            </a:r>
            <a:endParaRPr lang="en-US" dirty="0"/>
          </a:p>
        </p:txBody>
      </p:sp>
      <p:sp>
        <p:nvSpPr>
          <p:cNvPr id="3" name="Content Placeholder 2"/>
          <p:cNvSpPr>
            <a:spLocks noGrp="1"/>
          </p:cNvSpPr>
          <p:nvPr>
            <p:ph idx="1"/>
          </p:nvPr>
        </p:nvSpPr>
        <p:spPr>
          <a:xfrm>
            <a:off x="677333" y="1397707"/>
            <a:ext cx="9362959" cy="5085600"/>
          </a:xfrm>
        </p:spPr>
        <p:txBody>
          <a:bodyPr>
            <a:normAutofit/>
          </a:bodyPr>
          <a:lstStyle/>
          <a:p>
            <a:pPr marL="457200" lvl="1" indent="0">
              <a:buNone/>
            </a:pPr>
            <a:endParaRPr lang="en-US" sz="2200" dirty="0" smtClean="0"/>
          </a:p>
          <a:p>
            <a:r>
              <a:rPr lang="en-US" sz="2400" b="1" u="sng" dirty="0" smtClean="0"/>
              <a:t>January 2016</a:t>
            </a:r>
            <a:r>
              <a:rPr lang="en-US" sz="2400" b="1" dirty="0" smtClean="0"/>
              <a:t>: </a:t>
            </a:r>
            <a:endParaRPr lang="en-US" sz="2400" dirty="0" smtClean="0"/>
          </a:p>
          <a:p>
            <a:pPr lvl="1"/>
            <a:r>
              <a:rPr lang="en-US" sz="2200" b="1" dirty="0" smtClean="0"/>
              <a:t>Implementation Team</a:t>
            </a:r>
            <a:r>
              <a:rPr lang="en-US" sz="2200" dirty="0" smtClean="0"/>
              <a:t>: Initial </a:t>
            </a:r>
            <a:r>
              <a:rPr lang="en-US" sz="2200" b="1" dirty="0" smtClean="0"/>
              <a:t>Meetings</a:t>
            </a:r>
            <a:r>
              <a:rPr lang="en-US" sz="2200" dirty="0" smtClean="0"/>
              <a:t> &amp; </a:t>
            </a:r>
            <a:r>
              <a:rPr lang="en-US" sz="2200" b="1" dirty="0" smtClean="0"/>
              <a:t>Planning</a:t>
            </a:r>
          </a:p>
          <a:p>
            <a:pPr marL="457200" lvl="1" indent="0">
              <a:buNone/>
            </a:pPr>
            <a:endParaRPr lang="en-US" sz="2200" dirty="0" smtClean="0"/>
          </a:p>
          <a:p>
            <a:r>
              <a:rPr lang="en-US" sz="2400" b="1" u="sng" dirty="0" smtClean="0"/>
              <a:t>March 2017</a:t>
            </a:r>
            <a:r>
              <a:rPr lang="en-US" sz="2400" b="1" dirty="0" smtClean="0"/>
              <a:t>: </a:t>
            </a:r>
          </a:p>
          <a:p>
            <a:pPr lvl="1"/>
            <a:r>
              <a:rPr lang="en-US" sz="2200" dirty="0" smtClean="0"/>
              <a:t>Submit </a:t>
            </a:r>
            <a:r>
              <a:rPr lang="en-US" sz="2200" i="1" dirty="0" smtClean="0"/>
              <a:t>Compliance Certification</a:t>
            </a:r>
            <a:r>
              <a:rPr lang="en-US" sz="2200" dirty="0" smtClean="0"/>
              <a:t> for SACSCOC Reaffirmation</a:t>
            </a:r>
          </a:p>
          <a:p>
            <a:pPr marL="457200" lvl="1" indent="0">
              <a:buNone/>
            </a:pPr>
            <a:endParaRPr lang="en-US" sz="2200" dirty="0" smtClean="0"/>
          </a:p>
          <a:p>
            <a:r>
              <a:rPr lang="en-US" sz="2400" b="1" u="sng" dirty="0" smtClean="0"/>
              <a:t>October 2017</a:t>
            </a:r>
            <a:r>
              <a:rPr lang="en-US" sz="2400" b="1" dirty="0" smtClean="0"/>
              <a:t>: </a:t>
            </a:r>
          </a:p>
          <a:p>
            <a:pPr lvl="1"/>
            <a:r>
              <a:rPr lang="en-US" sz="2200" dirty="0" smtClean="0"/>
              <a:t>SACSCOC </a:t>
            </a:r>
            <a:r>
              <a:rPr lang="en-US" sz="2200" b="1" dirty="0" smtClean="0"/>
              <a:t>Off-Site Visit </a:t>
            </a:r>
            <a:r>
              <a:rPr lang="en-US" sz="2200" dirty="0" smtClean="0"/>
              <a:t>&amp; </a:t>
            </a:r>
            <a:r>
              <a:rPr lang="en-US" sz="2200" b="1" dirty="0" smtClean="0"/>
              <a:t>QEP Review</a:t>
            </a:r>
            <a:endParaRPr lang="en-US" sz="2200" b="1" dirty="0" smtClean="0"/>
          </a:p>
          <a:p>
            <a:pPr marL="457200" lvl="1" indent="0">
              <a:buNone/>
            </a:pPr>
            <a:endParaRPr lang="en-US" sz="2400" dirty="0"/>
          </a:p>
          <a:p>
            <a:pPr lvl="1">
              <a:buFont typeface="Wingdings" panose="05000000000000000000" pitchFamily="2" charset="2"/>
              <a:buChar char="§"/>
            </a:pPr>
            <a:endParaRPr lang="en-US" sz="2200" dirty="0" smtClean="0"/>
          </a:p>
          <a:p>
            <a:endParaRPr lang="en-US" dirty="0"/>
          </a:p>
        </p:txBody>
      </p:sp>
    </p:spTree>
    <p:extLst>
      <p:ext uri="{BB962C8B-B14F-4D97-AF65-F5344CB8AC3E}">
        <p14:creationId xmlns:p14="http://schemas.microsoft.com/office/powerpoint/2010/main" val="537664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394126" y="133731"/>
            <a:ext cx="5813542" cy="6621561"/>
          </a:xfrm>
          <a:prstGeom prst="rect">
            <a:avLst/>
          </a:prstGeom>
        </p:spPr>
      </p:pic>
    </p:spTree>
    <p:extLst>
      <p:ext uri="{BB962C8B-B14F-4D97-AF65-F5344CB8AC3E}">
        <p14:creationId xmlns:p14="http://schemas.microsoft.com/office/powerpoint/2010/main" val="2799490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77334" y="895740"/>
            <a:ext cx="8596668" cy="5770770"/>
          </a:xfrm>
        </p:spPr>
        <p:txBody>
          <a:bodyPr>
            <a:normAutofit/>
          </a:bodyPr>
          <a:lstStyle/>
          <a:p>
            <a:pPr marL="0" indent="0" algn="ctr">
              <a:buNone/>
            </a:pPr>
            <a:endParaRPr lang="en-US" sz="3600" b="1" dirty="0" smtClean="0">
              <a:solidFill>
                <a:schemeClr val="accent1"/>
              </a:solidFill>
            </a:endParaRPr>
          </a:p>
          <a:p>
            <a:pPr marL="0" indent="0" algn="ctr">
              <a:buNone/>
            </a:pPr>
            <a:endParaRPr lang="en-US" sz="3600" b="1" dirty="0">
              <a:solidFill>
                <a:schemeClr val="accent1"/>
              </a:solidFill>
            </a:endParaRPr>
          </a:p>
          <a:p>
            <a:pPr marL="0" indent="0" algn="ctr">
              <a:buNone/>
            </a:pPr>
            <a:r>
              <a:rPr lang="en-US" sz="4800" dirty="0" smtClean="0">
                <a:solidFill>
                  <a:schemeClr val="tx1"/>
                </a:solidFill>
              </a:rPr>
              <a:t>MAP: My Academic Pathway!</a:t>
            </a:r>
          </a:p>
          <a:p>
            <a:pPr algn="ctr"/>
            <a:endParaRPr lang="en-US" sz="4000" b="1" dirty="0">
              <a:solidFill>
                <a:schemeClr val="accent1"/>
              </a:solidFill>
            </a:endParaRPr>
          </a:p>
        </p:txBody>
      </p:sp>
      <p:pic>
        <p:nvPicPr>
          <p:cNvPr id="3" name="Picture 2" descr="QEP is your mis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5621" y="4240448"/>
            <a:ext cx="2080791" cy="2002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833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63946" y="2235230"/>
            <a:ext cx="8596668" cy="3880773"/>
          </a:xfrm>
        </p:spPr>
        <p:txBody>
          <a:bodyPr>
            <a:normAutofit/>
          </a:bodyPr>
          <a:lstStyle/>
          <a:p>
            <a:pPr marL="0" indent="0" algn="ctr">
              <a:buNone/>
            </a:pPr>
            <a:r>
              <a:rPr lang="en-US" sz="4000" dirty="0">
                <a:solidFill>
                  <a:schemeClr val="accent1"/>
                </a:solidFill>
              </a:rPr>
              <a:t>After </a:t>
            </a:r>
            <a:r>
              <a:rPr lang="en-US" sz="4000" b="1" dirty="0" smtClean="0">
                <a:solidFill>
                  <a:schemeClr val="accent1"/>
                </a:solidFill>
              </a:rPr>
              <a:t>18 </a:t>
            </a:r>
            <a:r>
              <a:rPr lang="en-US" sz="4000" b="1" dirty="0">
                <a:solidFill>
                  <a:schemeClr val="accent1"/>
                </a:solidFill>
              </a:rPr>
              <a:t>months </a:t>
            </a:r>
            <a:r>
              <a:rPr lang="en-US" sz="4000" dirty="0" smtClean="0">
                <a:solidFill>
                  <a:schemeClr val="accent1"/>
                </a:solidFill>
              </a:rPr>
              <a:t>of </a:t>
            </a:r>
            <a:r>
              <a:rPr lang="en-US" sz="4000" b="1" dirty="0" smtClean="0">
                <a:solidFill>
                  <a:schemeClr val="accent1"/>
                </a:solidFill>
              </a:rPr>
              <a:t>hard </a:t>
            </a:r>
            <a:r>
              <a:rPr lang="en-US" sz="4000" b="1" dirty="0">
                <a:solidFill>
                  <a:schemeClr val="accent1"/>
                </a:solidFill>
              </a:rPr>
              <a:t>work</a:t>
            </a:r>
            <a:r>
              <a:rPr lang="en-US" sz="4000" dirty="0">
                <a:solidFill>
                  <a:schemeClr val="accent1"/>
                </a:solidFill>
              </a:rPr>
              <a:t>, </a:t>
            </a:r>
            <a:endParaRPr lang="en-US" sz="4000" dirty="0" smtClean="0">
              <a:solidFill>
                <a:schemeClr val="accent1"/>
              </a:solidFill>
            </a:endParaRPr>
          </a:p>
          <a:p>
            <a:pPr marL="0" indent="0" algn="ctr">
              <a:buNone/>
            </a:pPr>
            <a:r>
              <a:rPr lang="en-US" sz="4000" dirty="0" smtClean="0">
                <a:solidFill>
                  <a:schemeClr val="accent1"/>
                </a:solidFill>
              </a:rPr>
              <a:t>we’ve revealed </a:t>
            </a:r>
            <a:r>
              <a:rPr lang="en-US" sz="4000" dirty="0">
                <a:solidFill>
                  <a:schemeClr val="accent1"/>
                </a:solidFill>
              </a:rPr>
              <a:t>the </a:t>
            </a:r>
            <a:r>
              <a:rPr lang="en-US" sz="4000" b="1" dirty="0" smtClean="0">
                <a:solidFill>
                  <a:schemeClr val="accent1"/>
                </a:solidFill>
              </a:rPr>
              <a:t>winning </a:t>
            </a:r>
          </a:p>
          <a:p>
            <a:pPr marL="0" indent="0" algn="ctr">
              <a:buNone/>
            </a:pPr>
            <a:r>
              <a:rPr lang="en-US" sz="4000" b="1" i="1" dirty="0" smtClean="0">
                <a:solidFill>
                  <a:schemeClr val="accent1"/>
                </a:solidFill>
              </a:rPr>
              <a:t>Quality Enhancement Plan </a:t>
            </a:r>
            <a:r>
              <a:rPr lang="en-US" sz="4000" b="1" dirty="0" smtClean="0">
                <a:solidFill>
                  <a:schemeClr val="accent1"/>
                </a:solidFill>
              </a:rPr>
              <a:t>Topic</a:t>
            </a:r>
            <a:r>
              <a:rPr lang="en-US" sz="4000" dirty="0">
                <a:solidFill>
                  <a:schemeClr val="accent1"/>
                </a:solidFill>
              </a:rPr>
              <a:t>!</a:t>
            </a:r>
          </a:p>
        </p:txBody>
      </p:sp>
    </p:spTree>
    <p:extLst>
      <p:ext uri="{BB962C8B-B14F-4D97-AF65-F5344CB8AC3E}">
        <p14:creationId xmlns:p14="http://schemas.microsoft.com/office/powerpoint/2010/main" val="4237100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77334" y="2785736"/>
            <a:ext cx="8596668" cy="3880773"/>
          </a:xfrm>
        </p:spPr>
        <p:txBody>
          <a:bodyPr>
            <a:normAutofit/>
          </a:bodyPr>
          <a:lstStyle/>
          <a:p>
            <a:pPr marL="0" indent="0" algn="ctr">
              <a:buNone/>
            </a:pPr>
            <a:r>
              <a:rPr lang="en-US" sz="4000" dirty="0" smtClean="0">
                <a:solidFill>
                  <a:schemeClr val="accent1"/>
                </a:solidFill>
              </a:rPr>
              <a:t>And the definitive winner is… </a:t>
            </a:r>
            <a:endParaRPr lang="en-US" sz="4000" dirty="0">
              <a:solidFill>
                <a:schemeClr val="accent1"/>
              </a:solidFill>
            </a:endParaRPr>
          </a:p>
        </p:txBody>
      </p:sp>
    </p:spTree>
    <p:extLst>
      <p:ext uri="{BB962C8B-B14F-4D97-AF65-F5344CB8AC3E}">
        <p14:creationId xmlns:p14="http://schemas.microsoft.com/office/powerpoint/2010/main" val="3685667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77334" y="895740"/>
            <a:ext cx="8596668" cy="5770770"/>
          </a:xfrm>
        </p:spPr>
        <p:txBody>
          <a:bodyPr>
            <a:normAutofit/>
          </a:bodyPr>
          <a:lstStyle/>
          <a:p>
            <a:pPr marL="0" indent="0" algn="ctr">
              <a:buNone/>
            </a:pPr>
            <a:endParaRPr lang="en-US" sz="3600" b="1" dirty="0" smtClean="0">
              <a:solidFill>
                <a:schemeClr val="accent1"/>
              </a:solidFill>
            </a:endParaRPr>
          </a:p>
          <a:p>
            <a:pPr marL="0" indent="0" algn="ctr">
              <a:buNone/>
            </a:pPr>
            <a:endParaRPr lang="en-US" sz="3600" b="1" dirty="0">
              <a:solidFill>
                <a:schemeClr val="accent1"/>
              </a:solidFill>
            </a:endParaRPr>
          </a:p>
          <a:p>
            <a:pPr marL="0" indent="0" algn="ctr">
              <a:buNone/>
            </a:pPr>
            <a:r>
              <a:rPr lang="en-US" sz="4800" dirty="0" smtClean="0">
                <a:solidFill>
                  <a:schemeClr val="tx1"/>
                </a:solidFill>
              </a:rPr>
              <a:t>MAP: My Academic Pathway!</a:t>
            </a:r>
          </a:p>
          <a:p>
            <a:pPr algn="ctr"/>
            <a:endParaRPr lang="en-US" sz="4000" b="1" dirty="0">
              <a:solidFill>
                <a:schemeClr val="accent1"/>
              </a:solidFill>
            </a:endParaRPr>
          </a:p>
        </p:txBody>
      </p:sp>
      <p:pic>
        <p:nvPicPr>
          <p:cNvPr id="3" name="Picture 2" descr="QEP is your mis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5621" y="4240448"/>
            <a:ext cx="2080791" cy="2002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483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77334" y="895740"/>
            <a:ext cx="8596668" cy="5770770"/>
          </a:xfrm>
        </p:spPr>
        <p:txBody>
          <a:bodyPr>
            <a:normAutofit/>
          </a:bodyPr>
          <a:lstStyle/>
          <a:p>
            <a:pPr marL="0" indent="0">
              <a:buNone/>
            </a:pPr>
            <a:r>
              <a:rPr lang="en-US" sz="3600" dirty="0" smtClean="0">
                <a:solidFill>
                  <a:schemeClr val="accent1"/>
                </a:solidFill>
              </a:rPr>
              <a:t>With </a:t>
            </a:r>
            <a:r>
              <a:rPr lang="en-US" sz="3600" b="1" dirty="0" smtClean="0">
                <a:solidFill>
                  <a:schemeClr val="accent1"/>
                </a:solidFill>
              </a:rPr>
              <a:t>40.25% </a:t>
            </a:r>
            <a:r>
              <a:rPr lang="en-US" sz="3600" dirty="0" smtClean="0">
                <a:solidFill>
                  <a:schemeClr val="accent1"/>
                </a:solidFill>
              </a:rPr>
              <a:t>of the </a:t>
            </a:r>
            <a:r>
              <a:rPr lang="en-US" sz="3600" b="1" dirty="0" smtClean="0">
                <a:solidFill>
                  <a:schemeClr val="accent1"/>
                </a:solidFill>
              </a:rPr>
              <a:t>entire vote </a:t>
            </a:r>
            <a:r>
              <a:rPr lang="en-US" sz="3600" dirty="0" smtClean="0">
                <a:solidFill>
                  <a:schemeClr val="accent1"/>
                </a:solidFill>
              </a:rPr>
              <a:t>AND…</a:t>
            </a:r>
          </a:p>
          <a:p>
            <a:pPr marL="0" indent="0">
              <a:buNone/>
            </a:pPr>
            <a:endParaRPr lang="en-US" sz="2000" dirty="0" smtClean="0">
              <a:solidFill>
                <a:schemeClr val="accent1"/>
              </a:solidFill>
            </a:endParaRPr>
          </a:p>
          <a:p>
            <a:pPr lvl="1"/>
            <a:r>
              <a:rPr lang="en-US" sz="3400" dirty="0" smtClean="0">
                <a:solidFill>
                  <a:schemeClr val="accent1"/>
                </a:solidFill>
              </a:rPr>
              <a:t> </a:t>
            </a:r>
            <a:r>
              <a:rPr lang="en-US" sz="3400" b="1" dirty="0" smtClean="0">
                <a:solidFill>
                  <a:schemeClr val="accent1"/>
                </a:solidFill>
              </a:rPr>
              <a:t>37.5%</a:t>
            </a:r>
            <a:r>
              <a:rPr lang="en-US" sz="3400" dirty="0" smtClean="0">
                <a:solidFill>
                  <a:schemeClr val="accent1"/>
                </a:solidFill>
              </a:rPr>
              <a:t> of </a:t>
            </a:r>
            <a:r>
              <a:rPr lang="en-US" sz="3400" b="1" dirty="0" smtClean="0">
                <a:solidFill>
                  <a:schemeClr val="accent1"/>
                </a:solidFill>
              </a:rPr>
              <a:t>Faculty</a:t>
            </a:r>
          </a:p>
          <a:p>
            <a:pPr lvl="1"/>
            <a:r>
              <a:rPr lang="en-US" sz="3400" dirty="0">
                <a:solidFill>
                  <a:schemeClr val="accent1"/>
                </a:solidFill>
              </a:rPr>
              <a:t> </a:t>
            </a:r>
            <a:r>
              <a:rPr lang="en-US" sz="3400" b="1" dirty="0" smtClean="0">
                <a:solidFill>
                  <a:schemeClr val="accent1"/>
                </a:solidFill>
              </a:rPr>
              <a:t>38.19%</a:t>
            </a:r>
            <a:r>
              <a:rPr lang="en-US" sz="3400" dirty="0" smtClean="0">
                <a:solidFill>
                  <a:schemeClr val="accent1"/>
                </a:solidFill>
              </a:rPr>
              <a:t> of </a:t>
            </a:r>
            <a:r>
              <a:rPr lang="en-US" sz="3400" b="1" dirty="0" smtClean="0">
                <a:solidFill>
                  <a:schemeClr val="accent1"/>
                </a:solidFill>
              </a:rPr>
              <a:t>Staff</a:t>
            </a:r>
          </a:p>
          <a:p>
            <a:pPr lvl="1"/>
            <a:r>
              <a:rPr lang="en-US" sz="3400" b="1" dirty="0" smtClean="0">
                <a:solidFill>
                  <a:schemeClr val="accent1"/>
                </a:solidFill>
              </a:rPr>
              <a:t> 43.11</a:t>
            </a:r>
            <a:r>
              <a:rPr lang="en-US" sz="3400" b="1" dirty="0">
                <a:solidFill>
                  <a:schemeClr val="accent1"/>
                </a:solidFill>
              </a:rPr>
              <a:t>%</a:t>
            </a:r>
            <a:r>
              <a:rPr lang="en-US" sz="3400" dirty="0">
                <a:solidFill>
                  <a:schemeClr val="accent1"/>
                </a:solidFill>
              </a:rPr>
              <a:t> of </a:t>
            </a:r>
            <a:r>
              <a:rPr lang="en-US" sz="3400" b="1" dirty="0">
                <a:solidFill>
                  <a:schemeClr val="accent1"/>
                </a:solidFill>
              </a:rPr>
              <a:t>Students</a:t>
            </a:r>
          </a:p>
          <a:p>
            <a:pPr lvl="1"/>
            <a:r>
              <a:rPr lang="en-US" sz="3400" b="1" dirty="0" smtClean="0">
                <a:solidFill>
                  <a:schemeClr val="accent1"/>
                </a:solidFill>
              </a:rPr>
              <a:t> 40%</a:t>
            </a:r>
            <a:r>
              <a:rPr lang="en-US" sz="3400" dirty="0" smtClean="0">
                <a:solidFill>
                  <a:schemeClr val="accent1"/>
                </a:solidFill>
              </a:rPr>
              <a:t> of </a:t>
            </a:r>
            <a:r>
              <a:rPr lang="en-US" sz="3400" b="1" dirty="0" smtClean="0">
                <a:solidFill>
                  <a:schemeClr val="accent1"/>
                </a:solidFill>
              </a:rPr>
              <a:t>Board of Trustees</a:t>
            </a:r>
          </a:p>
          <a:p>
            <a:pPr lvl="1"/>
            <a:r>
              <a:rPr lang="en-US" sz="3400" b="1" dirty="0" smtClean="0">
                <a:solidFill>
                  <a:schemeClr val="accent1"/>
                </a:solidFill>
              </a:rPr>
              <a:t> 44.19%</a:t>
            </a:r>
            <a:r>
              <a:rPr lang="en-US" sz="3400" dirty="0" smtClean="0">
                <a:solidFill>
                  <a:schemeClr val="accent1"/>
                </a:solidFill>
              </a:rPr>
              <a:t> of the </a:t>
            </a:r>
            <a:r>
              <a:rPr lang="en-US" sz="3400" b="1" dirty="0" smtClean="0">
                <a:solidFill>
                  <a:schemeClr val="accent1"/>
                </a:solidFill>
              </a:rPr>
              <a:t>Advisory Board</a:t>
            </a:r>
          </a:p>
          <a:p>
            <a:pPr algn="ctr"/>
            <a:endParaRPr lang="en-US" sz="4000" b="1" dirty="0">
              <a:solidFill>
                <a:schemeClr val="accent1"/>
              </a:solidFill>
            </a:endParaRPr>
          </a:p>
        </p:txBody>
      </p:sp>
    </p:spTree>
    <p:extLst>
      <p:ext uri="{BB962C8B-B14F-4D97-AF65-F5344CB8AC3E}">
        <p14:creationId xmlns:p14="http://schemas.microsoft.com/office/powerpoint/2010/main" val="3663765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77334" y="895740"/>
            <a:ext cx="8596668" cy="5770770"/>
          </a:xfrm>
        </p:spPr>
        <p:txBody>
          <a:bodyPr>
            <a:normAutofit/>
          </a:bodyPr>
          <a:lstStyle/>
          <a:p>
            <a:pPr marL="0" indent="0">
              <a:buNone/>
            </a:pPr>
            <a:r>
              <a:rPr lang="en-US" sz="3600" dirty="0" smtClean="0">
                <a:solidFill>
                  <a:schemeClr val="accent1"/>
                </a:solidFill>
              </a:rPr>
              <a:t>Including a total of </a:t>
            </a:r>
            <a:r>
              <a:rPr lang="en-US" sz="3600" b="1" dirty="0" smtClean="0">
                <a:solidFill>
                  <a:schemeClr val="accent1"/>
                </a:solidFill>
              </a:rPr>
              <a:t>504 </a:t>
            </a:r>
            <a:r>
              <a:rPr lang="en-US" sz="3600" b="1" dirty="0" smtClean="0">
                <a:solidFill>
                  <a:schemeClr val="accent1"/>
                </a:solidFill>
              </a:rPr>
              <a:t>votes </a:t>
            </a:r>
            <a:r>
              <a:rPr lang="en-US" sz="3600" dirty="0" smtClean="0">
                <a:solidFill>
                  <a:schemeClr val="accent1"/>
                </a:solidFill>
              </a:rPr>
              <a:t>from:</a:t>
            </a:r>
          </a:p>
          <a:p>
            <a:pPr marL="0" indent="0">
              <a:buNone/>
            </a:pPr>
            <a:endParaRPr lang="en-US" sz="2000" dirty="0" smtClean="0">
              <a:solidFill>
                <a:schemeClr val="accent1"/>
              </a:solidFill>
            </a:endParaRPr>
          </a:p>
          <a:p>
            <a:pPr lvl="1"/>
            <a:r>
              <a:rPr lang="en-US" sz="3400" b="1" dirty="0" smtClean="0">
                <a:solidFill>
                  <a:schemeClr val="accent1"/>
                </a:solidFill>
              </a:rPr>
              <a:t> 121 Faculty</a:t>
            </a:r>
          </a:p>
          <a:p>
            <a:pPr lvl="1"/>
            <a:r>
              <a:rPr lang="en-US" sz="3400" dirty="0">
                <a:solidFill>
                  <a:schemeClr val="accent1"/>
                </a:solidFill>
              </a:rPr>
              <a:t> </a:t>
            </a:r>
            <a:r>
              <a:rPr lang="en-US" sz="3400" b="1" dirty="0" smtClean="0">
                <a:solidFill>
                  <a:schemeClr val="accent1"/>
                </a:solidFill>
              </a:rPr>
              <a:t>151 Staff</a:t>
            </a:r>
          </a:p>
          <a:p>
            <a:pPr lvl="1"/>
            <a:r>
              <a:rPr lang="en-US" sz="3400" b="1" dirty="0" smtClean="0">
                <a:solidFill>
                  <a:schemeClr val="accent1"/>
                </a:solidFill>
              </a:rPr>
              <a:t> 189 Students</a:t>
            </a:r>
            <a:endParaRPr lang="en-US" sz="3400" b="1" dirty="0">
              <a:solidFill>
                <a:schemeClr val="accent1"/>
              </a:solidFill>
            </a:endParaRPr>
          </a:p>
          <a:p>
            <a:pPr lvl="1"/>
            <a:r>
              <a:rPr lang="en-US" sz="3400" b="1" dirty="0" smtClean="0">
                <a:solidFill>
                  <a:schemeClr val="accent1"/>
                </a:solidFill>
              </a:rPr>
              <a:t> 10 Board of Trustees</a:t>
            </a:r>
          </a:p>
          <a:p>
            <a:pPr lvl="1"/>
            <a:r>
              <a:rPr lang="en-US" sz="3400" b="1" dirty="0" smtClean="0">
                <a:solidFill>
                  <a:schemeClr val="accent1"/>
                </a:solidFill>
              </a:rPr>
              <a:t> 46 Advisory Board Members</a:t>
            </a:r>
          </a:p>
          <a:p>
            <a:pPr algn="ctr"/>
            <a:endParaRPr lang="en-US" sz="4000" b="1" dirty="0">
              <a:solidFill>
                <a:schemeClr val="accent1"/>
              </a:solidFill>
            </a:endParaRPr>
          </a:p>
        </p:txBody>
      </p:sp>
    </p:spTree>
    <p:extLst>
      <p:ext uri="{BB962C8B-B14F-4D97-AF65-F5344CB8AC3E}">
        <p14:creationId xmlns:p14="http://schemas.microsoft.com/office/powerpoint/2010/main" val="2058280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Results:</a:t>
            </a:r>
            <a:endParaRPr lang="en-US" dirty="0"/>
          </a:p>
        </p:txBody>
      </p:sp>
      <p:sp>
        <p:nvSpPr>
          <p:cNvPr id="3" name="Content Placeholder 2"/>
          <p:cNvSpPr>
            <a:spLocks noGrp="1"/>
          </p:cNvSpPr>
          <p:nvPr>
            <p:ph idx="1"/>
          </p:nvPr>
        </p:nvSpPr>
        <p:spPr>
          <a:xfrm>
            <a:off x="677334" y="1698171"/>
            <a:ext cx="8596668" cy="4343191"/>
          </a:xfrm>
        </p:spPr>
        <p:txBody>
          <a:bodyPr>
            <a:normAutofit lnSpcReduction="10000"/>
          </a:bodyPr>
          <a:lstStyle/>
          <a:p>
            <a:r>
              <a:rPr lang="en-US" sz="2800" b="1" dirty="0" smtClean="0"/>
              <a:t>2</a:t>
            </a:r>
            <a:r>
              <a:rPr lang="en-US" sz="2800" b="1" baseline="30000" dirty="0" smtClean="0"/>
              <a:t>nd</a:t>
            </a:r>
            <a:r>
              <a:rPr lang="en-US" sz="2800" b="1" dirty="0" smtClean="0"/>
              <a:t> Place</a:t>
            </a:r>
            <a:r>
              <a:rPr lang="en-US" sz="2800" dirty="0" smtClean="0"/>
              <a:t>: </a:t>
            </a:r>
          </a:p>
          <a:p>
            <a:pPr lvl="2"/>
            <a:r>
              <a:rPr lang="en-US" sz="2400" dirty="0" smtClean="0"/>
              <a:t>I AM Advising!: Advising Matters – </a:t>
            </a:r>
            <a:r>
              <a:rPr lang="en-US" sz="2400" b="1" dirty="0" smtClean="0"/>
              <a:t>26.91%</a:t>
            </a:r>
          </a:p>
          <a:p>
            <a:pPr marL="914400" lvl="2" indent="0">
              <a:buNone/>
            </a:pPr>
            <a:endParaRPr lang="en-US" sz="2400" dirty="0" smtClean="0"/>
          </a:p>
          <a:p>
            <a:r>
              <a:rPr lang="en-US" sz="2800" b="1" dirty="0" smtClean="0"/>
              <a:t>3</a:t>
            </a:r>
            <a:r>
              <a:rPr lang="en-US" sz="2800" b="1" baseline="30000" dirty="0" smtClean="0"/>
              <a:t>rd</a:t>
            </a:r>
            <a:r>
              <a:rPr lang="en-US" sz="2800" b="1" dirty="0" smtClean="0"/>
              <a:t> Place</a:t>
            </a:r>
            <a:r>
              <a:rPr lang="en-US" sz="2800" dirty="0" smtClean="0"/>
              <a:t>: </a:t>
            </a:r>
          </a:p>
          <a:p>
            <a:pPr lvl="2"/>
            <a:r>
              <a:rPr lang="en-US" sz="2400" dirty="0" smtClean="0"/>
              <a:t>BOSS: Boost Online Student Success – </a:t>
            </a:r>
            <a:r>
              <a:rPr lang="en-US" sz="2400" b="1" dirty="0" smtClean="0"/>
              <a:t>21.17%</a:t>
            </a:r>
          </a:p>
          <a:p>
            <a:pPr marL="914400" lvl="2" indent="0">
              <a:buNone/>
            </a:pPr>
            <a:endParaRPr lang="en-US" sz="2400" dirty="0" smtClean="0"/>
          </a:p>
          <a:p>
            <a:r>
              <a:rPr lang="en-US" sz="2800" b="1" dirty="0" smtClean="0"/>
              <a:t>4</a:t>
            </a:r>
            <a:r>
              <a:rPr lang="en-US" sz="2800" b="1" baseline="30000" dirty="0" smtClean="0"/>
              <a:t>th</a:t>
            </a:r>
            <a:r>
              <a:rPr lang="en-US" sz="2800" b="1" dirty="0" smtClean="0"/>
              <a:t> Place</a:t>
            </a:r>
            <a:r>
              <a:rPr lang="en-US" sz="2800" dirty="0" smtClean="0"/>
              <a:t>: </a:t>
            </a:r>
          </a:p>
          <a:p>
            <a:pPr lvl="2"/>
            <a:r>
              <a:rPr lang="en-US" sz="2400" dirty="0" smtClean="0"/>
              <a:t>Can you DIG IT?: Developing Innovative Guidance for Instructional Technology – </a:t>
            </a:r>
            <a:r>
              <a:rPr lang="en-US" sz="2400" b="1" dirty="0" smtClean="0"/>
              <a:t>12.53%</a:t>
            </a:r>
            <a:endParaRPr lang="en-US" sz="2400" b="1" dirty="0"/>
          </a:p>
        </p:txBody>
      </p:sp>
    </p:spTree>
    <p:extLst>
      <p:ext uri="{BB962C8B-B14F-4D97-AF65-F5344CB8AC3E}">
        <p14:creationId xmlns:p14="http://schemas.microsoft.com/office/powerpoint/2010/main" val="327195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839" y="419819"/>
            <a:ext cx="8596668" cy="1320800"/>
          </a:xfrm>
        </p:spPr>
        <p:txBody>
          <a:bodyPr/>
          <a:lstStyle/>
          <a:p>
            <a:r>
              <a:rPr lang="en-US" dirty="0" smtClean="0"/>
              <a:t>Vote Breakdown</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87587814"/>
              </p:ext>
            </p:extLst>
          </p:nvPr>
        </p:nvGraphicFramePr>
        <p:xfrm>
          <a:off x="841235" y="1481826"/>
          <a:ext cx="8139768" cy="4079240"/>
        </p:xfrm>
        <a:graphic>
          <a:graphicData uri="http://schemas.openxmlformats.org/drawingml/2006/table">
            <a:tbl>
              <a:tblPr firstRow="1" bandRow="1">
                <a:tableStyleId>{3B4B98B0-60AC-42C2-AFA5-B58CD77FA1E5}</a:tableStyleId>
              </a:tblPr>
              <a:tblGrid>
                <a:gridCol w="1125587"/>
                <a:gridCol w="1690778"/>
                <a:gridCol w="1649293"/>
                <a:gridCol w="1837055"/>
                <a:gridCol w="1837055"/>
              </a:tblGrid>
              <a:tr h="370840">
                <a:tc>
                  <a:txBody>
                    <a:bodyPr/>
                    <a:lstStyle/>
                    <a:p>
                      <a:endParaRPr lang="en-US" dirty="0"/>
                    </a:p>
                  </a:txBody>
                  <a:tcPr/>
                </a:tc>
                <a:tc>
                  <a:txBody>
                    <a:bodyPr/>
                    <a:lstStyle/>
                    <a:p>
                      <a:pPr algn="ctr"/>
                      <a:r>
                        <a:rPr lang="en-US" dirty="0" smtClean="0"/>
                        <a:t>1</a:t>
                      </a:r>
                      <a:r>
                        <a:rPr lang="en-US" baseline="30000" dirty="0" smtClean="0"/>
                        <a:t>st</a:t>
                      </a:r>
                      <a:r>
                        <a:rPr lang="en-US" dirty="0" smtClean="0"/>
                        <a:t> Place</a:t>
                      </a:r>
                      <a:endParaRPr lang="en-US" dirty="0"/>
                    </a:p>
                  </a:txBody>
                  <a:tcPr/>
                </a:tc>
                <a:tc>
                  <a:txBody>
                    <a:bodyPr/>
                    <a:lstStyle/>
                    <a:p>
                      <a:pPr algn="ctr"/>
                      <a:r>
                        <a:rPr lang="en-US" dirty="0" smtClean="0"/>
                        <a:t>2</a:t>
                      </a:r>
                      <a:r>
                        <a:rPr lang="en-US" baseline="30000" dirty="0" smtClean="0"/>
                        <a:t>nd</a:t>
                      </a:r>
                      <a:r>
                        <a:rPr lang="en-US" baseline="0" dirty="0" smtClean="0"/>
                        <a:t> Place</a:t>
                      </a:r>
                      <a:endParaRPr lang="en-US" dirty="0"/>
                    </a:p>
                  </a:txBody>
                  <a:tcPr/>
                </a:tc>
                <a:tc>
                  <a:txBody>
                    <a:bodyPr/>
                    <a:lstStyle/>
                    <a:p>
                      <a:pPr algn="ctr"/>
                      <a:r>
                        <a:rPr lang="en-US" dirty="0" smtClean="0"/>
                        <a:t>3</a:t>
                      </a:r>
                      <a:r>
                        <a:rPr lang="en-US" baseline="30000" dirty="0" smtClean="0"/>
                        <a:t>rd</a:t>
                      </a:r>
                      <a:r>
                        <a:rPr lang="en-US" dirty="0" smtClean="0"/>
                        <a:t> Place</a:t>
                      </a:r>
                      <a:endParaRPr lang="en-US" dirty="0"/>
                    </a:p>
                  </a:txBody>
                  <a:tcPr/>
                </a:tc>
                <a:tc>
                  <a:txBody>
                    <a:bodyPr/>
                    <a:lstStyle/>
                    <a:p>
                      <a:pPr algn="ctr"/>
                      <a:r>
                        <a:rPr lang="en-US" dirty="0" smtClean="0"/>
                        <a:t>4</a:t>
                      </a:r>
                      <a:r>
                        <a:rPr lang="en-US" baseline="30000" dirty="0" smtClean="0"/>
                        <a:t>th</a:t>
                      </a:r>
                      <a:r>
                        <a:rPr lang="en-US" dirty="0" smtClean="0"/>
                        <a:t> Place</a:t>
                      </a:r>
                      <a:endParaRPr lang="en-US" dirty="0"/>
                    </a:p>
                  </a:txBody>
                  <a:tcPr/>
                </a:tc>
              </a:tr>
              <a:tr h="370840">
                <a:tc>
                  <a:txBody>
                    <a:bodyPr/>
                    <a:lstStyle/>
                    <a:p>
                      <a:r>
                        <a:rPr lang="en-US" dirty="0" smtClean="0"/>
                        <a:t>Faculty</a:t>
                      </a:r>
                      <a:endParaRPr lang="en-US" dirty="0"/>
                    </a:p>
                  </a:txBody>
                  <a:tcPr/>
                </a:tc>
                <a:tc>
                  <a:txBody>
                    <a:bodyPr/>
                    <a:lstStyle/>
                    <a:p>
                      <a:pPr algn="ctr"/>
                      <a:r>
                        <a:rPr lang="en-US" dirty="0" smtClean="0"/>
                        <a:t>MAP</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I</a:t>
                      </a:r>
                      <a:r>
                        <a:rPr lang="en-US" baseline="0" dirty="0" smtClean="0"/>
                        <a:t> AM Advising!</a:t>
                      </a:r>
                      <a:endParaRPr lang="en-US" dirty="0" smtClean="0"/>
                    </a:p>
                  </a:txBody>
                  <a:tcPr/>
                </a:tc>
                <a:tc>
                  <a:txBody>
                    <a:bodyPr/>
                    <a:lstStyle/>
                    <a:p>
                      <a:pPr algn="ctr"/>
                      <a:r>
                        <a:rPr lang="en-US" dirty="0" smtClean="0"/>
                        <a:t>BOSS</a:t>
                      </a:r>
                      <a:endParaRPr lang="en-US" dirty="0"/>
                    </a:p>
                  </a:txBody>
                  <a:tcPr/>
                </a:tc>
                <a:tc>
                  <a:txBody>
                    <a:bodyPr/>
                    <a:lstStyle/>
                    <a:p>
                      <a:pPr algn="ctr"/>
                      <a:r>
                        <a:rPr lang="en-US" dirty="0" smtClean="0"/>
                        <a:t>Can you DIG</a:t>
                      </a:r>
                      <a:r>
                        <a:rPr lang="en-US" baseline="0" dirty="0" smtClean="0"/>
                        <a:t> IT?</a:t>
                      </a:r>
                      <a:endParaRPr lang="en-US" dirty="0"/>
                    </a:p>
                  </a:txBody>
                  <a:tcPr/>
                </a:tc>
              </a:tr>
              <a:tr h="370840">
                <a:tc>
                  <a:txBody>
                    <a:bodyPr/>
                    <a:lstStyle/>
                    <a:p>
                      <a:endParaRPr lang="en-US" dirty="0">
                        <a:solidFill>
                          <a:schemeClr val="tx1">
                            <a:lumMod val="50000"/>
                            <a:lumOff val="50000"/>
                          </a:schemeClr>
                        </a:solidFill>
                      </a:endParaRPr>
                    </a:p>
                  </a:txBody>
                  <a:tcPr/>
                </a:tc>
                <a:tc>
                  <a:txBody>
                    <a:bodyPr/>
                    <a:lstStyle/>
                    <a:p>
                      <a:pPr algn="ctr"/>
                      <a:r>
                        <a:rPr lang="en-US" dirty="0" smtClean="0"/>
                        <a:t>37.5%</a:t>
                      </a:r>
                      <a:endParaRPr lang="en-US" dirty="0">
                        <a:solidFill>
                          <a:schemeClr val="tx1">
                            <a:lumMod val="50000"/>
                            <a:lumOff val="50000"/>
                          </a:schemeClr>
                        </a:solidFill>
                      </a:endParaRPr>
                    </a:p>
                  </a:txBody>
                  <a:tcPr/>
                </a:tc>
                <a:tc>
                  <a:txBody>
                    <a:bodyPr/>
                    <a:lstStyle/>
                    <a:p>
                      <a:pPr algn="ctr"/>
                      <a:r>
                        <a:rPr lang="en-US" dirty="0" smtClean="0"/>
                        <a:t>27.43%</a:t>
                      </a:r>
                      <a:endParaRPr lang="en-US" dirty="0">
                        <a:solidFill>
                          <a:schemeClr val="tx1">
                            <a:lumMod val="50000"/>
                            <a:lumOff val="50000"/>
                          </a:schemeClr>
                        </a:solidFill>
                      </a:endParaRPr>
                    </a:p>
                  </a:txBody>
                  <a:tcPr/>
                </a:tc>
                <a:tc>
                  <a:txBody>
                    <a:bodyPr/>
                    <a:lstStyle/>
                    <a:p>
                      <a:pPr algn="ctr"/>
                      <a:r>
                        <a:rPr lang="en-US" dirty="0" smtClean="0"/>
                        <a:t>26.79%</a:t>
                      </a:r>
                      <a:endParaRPr lang="en-US" dirty="0">
                        <a:solidFill>
                          <a:schemeClr val="tx1">
                            <a:lumMod val="50000"/>
                            <a:lumOff val="50000"/>
                          </a:schemeClr>
                        </a:solidFill>
                      </a:endParaRPr>
                    </a:p>
                  </a:txBody>
                  <a:tcPr/>
                </a:tc>
                <a:tc>
                  <a:txBody>
                    <a:bodyPr/>
                    <a:lstStyle/>
                    <a:p>
                      <a:pPr algn="ctr"/>
                      <a:r>
                        <a:rPr lang="en-US" dirty="0" smtClean="0"/>
                        <a:t>9.73%</a:t>
                      </a:r>
                      <a:endParaRPr lang="en-US" dirty="0">
                        <a:solidFill>
                          <a:schemeClr val="tx1">
                            <a:lumMod val="50000"/>
                            <a:lumOff val="50000"/>
                          </a:schemeClr>
                        </a:solidFill>
                      </a:endParaRPr>
                    </a:p>
                  </a:txBody>
                  <a:tcPr/>
                </a:tc>
              </a:tr>
              <a:tr h="370840">
                <a:tc>
                  <a:txBody>
                    <a:bodyPr/>
                    <a:lstStyle/>
                    <a:p>
                      <a:r>
                        <a:rPr lang="en-US" dirty="0" smtClean="0"/>
                        <a:t>Staff</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MAP</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I</a:t>
                      </a:r>
                      <a:r>
                        <a:rPr lang="en-US" baseline="0" dirty="0" smtClean="0"/>
                        <a:t> AM Advising!</a:t>
                      </a:r>
                      <a:endParaRPr lang="en-US" dirty="0"/>
                    </a:p>
                  </a:txBody>
                  <a:tcPr/>
                </a:tc>
                <a:tc>
                  <a:txBody>
                    <a:bodyPr/>
                    <a:lstStyle/>
                    <a:p>
                      <a:pPr algn="ctr"/>
                      <a:r>
                        <a:rPr lang="en-US" dirty="0" smtClean="0"/>
                        <a:t>BOSS</a:t>
                      </a:r>
                      <a:endParaRPr lang="en-US" dirty="0"/>
                    </a:p>
                  </a:txBody>
                  <a:tcPr/>
                </a:tc>
                <a:tc>
                  <a:txBody>
                    <a:bodyPr/>
                    <a:lstStyle/>
                    <a:p>
                      <a:pPr algn="ctr"/>
                      <a:r>
                        <a:rPr lang="en-US" dirty="0" smtClean="0"/>
                        <a:t>Can you DIG</a:t>
                      </a:r>
                      <a:r>
                        <a:rPr lang="en-US" baseline="0" dirty="0" smtClean="0"/>
                        <a:t> IT?</a:t>
                      </a:r>
                      <a:endParaRPr lang="en-US" dirty="0"/>
                    </a:p>
                  </a:txBody>
                  <a:tcPr/>
                </a:tc>
              </a:tr>
              <a:tr h="370840">
                <a:tc>
                  <a:txBody>
                    <a:bodyPr/>
                    <a:lstStyle/>
                    <a:p>
                      <a:endParaRPr lang="en-US"/>
                    </a:p>
                  </a:txBody>
                  <a:tcPr/>
                </a:tc>
                <a:tc>
                  <a:txBody>
                    <a:bodyPr/>
                    <a:lstStyle/>
                    <a:p>
                      <a:pPr algn="ctr"/>
                      <a:r>
                        <a:rPr lang="en-US" dirty="0" smtClean="0"/>
                        <a:t>38.19%</a:t>
                      </a:r>
                      <a:endParaRPr lang="en-US" dirty="0">
                        <a:solidFill>
                          <a:schemeClr val="tx1">
                            <a:lumMod val="50000"/>
                            <a:lumOff val="50000"/>
                          </a:schemeClr>
                        </a:solidFill>
                      </a:endParaRPr>
                    </a:p>
                  </a:txBody>
                  <a:tcPr/>
                </a:tc>
                <a:tc>
                  <a:txBody>
                    <a:bodyPr/>
                    <a:lstStyle/>
                    <a:p>
                      <a:pPr algn="ctr"/>
                      <a:r>
                        <a:rPr lang="en-US" dirty="0" smtClean="0"/>
                        <a:t>31.94%</a:t>
                      </a:r>
                      <a:endParaRPr lang="en-US" dirty="0">
                        <a:solidFill>
                          <a:schemeClr val="tx1">
                            <a:lumMod val="50000"/>
                            <a:lumOff val="50000"/>
                          </a:schemeClr>
                        </a:solidFill>
                      </a:endParaRPr>
                    </a:p>
                  </a:txBody>
                  <a:tcPr/>
                </a:tc>
                <a:tc>
                  <a:txBody>
                    <a:bodyPr/>
                    <a:lstStyle/>
                    <a:p>
                      <a:pPr algn="ctr"/>
                      <a:r>
                        <a:rPr lang="en-US" dirty="0" smtClean="0"/>
                        <a:t>21.23%</a:t>
                      </a:r>
                      <a:endParaRPr lang="en-US" dirty="0">
                        <a:solidFill>
                          <a:schemeClr val="tx1">
                            <a:lumMod val="50000"/>
                            <a:lumOff val="50000"/>
                          </a:schemeClr>
                        </a:solidFill>
                      </a:endParaRPr>
                    </a:p>
                  </a:txBody>
                  <a:tcPr/>
                </a:tc>
                <a:tc>
                  <a:txBody>
                    <a:bodyPr/>
                    <a:lstStyle/>
                    <a:p>
                      <a:pPr algn="ctr"/>
                      <a:r>
                        <a:rPr lang="en-US" dirty="0" smtClean="0"/>
                        <a:t>9.73%</a:t>
                      </a:r>
                      <a:endParaRPr lang="en-US" dirty="0">
                        <a:solidFill>
                          <a:schemeClr val="tx1">
                            <a:lumMod val="50000"/>
                            <a:lumOff val="50000"/>
                          </a:schemeClr>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Students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MAP</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I</a:t>
                      </a:r>
                      <a:r>
                        <a:rPr lang="en-US" baseline="0" dirty="0" smtClean="0"/>
                        <a:t> AM Advising!</a:t>
                      </a:r>
                      <a:endParaRPr lang="en-US" dirty="0"/>
                    </a:p>
                  </a:txBody>
                  <a:tcPr/>
                </a:tc>
                <a:tc>
                  <a:txBody>
                    <a:bodyPr/>
                    <a:lstStyle/>
                    <a:p>
                      <a:pPr algn="ctr"/>
                      <a:r>
                        <a:rPr lang="en-US" dirty="0" smtClean="0"/>
                        <a:t>BOSS</a:t>
                      </a:r>
                      <a:endParaRPr lang="en-US" dirty="0"/>
                    </a:p>
                  </a:txBody>
                  <a:tcPr/>
                </a:tc>
                <a:tc>
                  <a:txBody>
                    <a:bodyPr/>
                    <a:lstStyle/>
                    <a:p>
                      <a:pPr algn="ctr"/>
                      <a:r>
                        <a:rPr lang="en-US" dirty="0" smtClean="0"/>
                        <a:t>Can you DIG</a:t>
                      </a:r>
                      <a:r>
                        <a:rPr lang="en-US" baseline="0" dirty="0" smtClean="0"/>
                        <a:t> IT?</a:t>
                      </a:r>
                      <a:endParaRPr lang="en-US" dirty="0"/>
                    </a:p>
                  </a:txBody>
                  <a:tcPr/>
                </a:tc>
              </a:tr>
              <a:tr h="370840">
                <a:tc>
                  <a:txBody>
                    <a:bodyPr/>
                    <a:lstStyle/>
                    <a:p>
                      <a:endParaRPr lang="en-US" dirty="0"/>
                    </a:p>
                  </a:txBody>
                  <a:tcPr/>
                </a:tc>
                <a:tc>
                  <a:txBody>
                    <a:bodyPr/>
                    <a:lstStyle/>
                    <a:p>
                      <a:pPr algn="ctr"/>
                      <a:r>
                        <a:rPr lang="en-US" dirty="0" smtClean="0"/>
                        <a:t>43.11%</a:t>
                      </a:r>
                      <a:endParaRPr lang="en-US" dirty="0">
                        <a:solidFill>
                          <a:schemeClr val="tx1">
                            <a:lumMod val="50000"/>
                            <a:lumOff val="50000"/>
                          </a:schemeClr>
                        </a:solidFill>
                      </a:endParaRPr>
                    </a:p>
                  </a:txBody>
                  <a:tcPr/>
                </a:tc>
                <a:tc>
                  <a:txBody>
                    <a:bodyPr/>
                    <a:lstStyle/>
                    <a:p>
                      <a:pPr algn="ctr"/>
                      <a:r>
                        <a:rPr lang="en-US" dirty="0" smtClean="0"/>
                        <a:t>22.16%</a:t>
                      </a:r>
                      <a:endParaRPr lang="en-US" dirty="0">
                        <a:solidFill>
                          <a:schemeClr val="tx1">
                            <a:lumMod val="50000"/>
                            <a:lumOff val="50000"/>
                          </a:schemeClr>
                        </a:solidFill>
                      </a:endParaRPr>
                    </a:p>
                  </a:txBody>
                  <a:tcPr/>
                </a:tc>
                <a:tc>
                  <a:txBody>
                    <a:bodyPr/>
                    <a:lstStyle/>
                    <a:p>
                      <a:pPr algn="ctr"/>
                      <a:r>
                        <a:rPr lang="en-US" dirty="0" smtClean="0"/>
                        <a:t>22.09%</a:t>
                      </a:r>
                      <a:endParaRPr lang="en-US" dirty="0">
                        <a:solidFill>
                          <a:schemeClr val="tx1">
                            <a:lumMod val="50000"/>
                            <a:lumOff val="50000"/>
                          </a:schemeClr>
                        </a:solidFill>
                      </a:endParaRPr>
                    </a:p>
                  </a:txBody>
                  <a:tcPr/>
                </a:tc>
                <a:tc>
                  <a:txBody>
                    <a:bodyPr/>
                    <a:lstStyle/>
                    <a:p>
                      <a:pPr algn="ctr"/>
                      <a:r>
                        <a:rPr lang="en-US" dirty="0" smtClean="0"/>
                        <a:t>12.57%</a:t>
                      </a:r>
                      <a:endParaRPr lang="en-US" dirty="0">
                        <a:solidFill>
                          <a:schemeClr val="tx1">
                            <a:lumMod val="50000"/>
                            <a:lumOff val="50000"/>
                          </a:schemeClr>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BOT</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MAP</a:t>
                      </a:r>
                    </a:p>
                  </a:txBody>
                  <a:tcPr/>
                </a:tc>
                <a:tc>
                  <a:txBody>
                    <a:bodyPr/>
                    <a:lstStyle/>
                    <a:p>
                      <a:pPr algn="ctr"/>
                      <a:r>
                        <a:rPr lang="en-US" dirty="0" smtClean="0"/>
                        <a:t>I</a:t>
                      </a:r>
                      <a:r>
                        <a:rPr lang="en-US" baseline="0" dirty="0" smtClean="0"/>
                        <a:t> AM Advising!</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BOSS</a:t>
                      </a:r>
                      <a:endParaRPr lang="en-US" dirty="0"/>
                    </a:p>
                  </a:txBody>
                  <a:tcPr/>
                </a:tc>
                <a:tc>
                  <a:txBody>
                    <a:bodyPr/>
                    <a:lstStyle/>
                    <a:p>
                      <a:pPr algn="ctr"/>
                      <a:r>
                        <a:rPr lang="en-US" dirty="0" smtClean="0"/>
                        <a:t>Can you DIG</a:t>
                      </a:r>
                      <a:r>
                        <a:rPr lang="en-US" baseline="0" dirty="0" smtClean="0"/>
                        <a:t> IT?</a:t>
                      </a:r>
                      <a:endParaRPr lang="en-US" dirty="0"/>
                    </a:p>
                  </a:txBody>
                  <a:tcPr/>
                </a:tc>
              </a:tr>
              <a:tr h="370840">
                <a:tc>
                  <a:txBody>
                    <a:bodyPr/>
                    <a:lstStyle/>
                    <a:p>
                      <a:endParaRPr lang="en-US" dirty="0"/>
                    </a:p>
                  </a:txBody>
                  <a:tcPr/>
                </a:tc>
                <a:tc>
                  <a:txBody>
                    <a:bodyPr/>
                    <a:lstStyle/>
                    <a:p>
                      <a:pPr algn="ctr"/>
                      <a:r>
                        <a:rPr lang="en-US" dirty="0" smtClean="0"/>
                        <a:t>40%</a:t>
                      </a:r>
                      <a:endParaRPr lang="en-US" dirty="0">
                        <a:solidFill>
                          <a:schemeClr val="tx1">
                            <a:lumMod val="50000"/>
                            <a:lumOff val="50000"/>
                          </a:schemeClr>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40%</a:t>
                      </a:r>
                      <a:endParaRPr lang="en-US" dirty="0" smtClean="0">
                        <a:solidFill>
                          <a:schemeClr val="tx1">
                            <a:lumMod val="50000"/>
                            <a:lumOff val="50000"/>
                          </a:schemeClr>
                        </a:solidFill>
                      </a:endParaRPr>
                    </a:p>
                  </a:txBody>
                  <a:tcPr/>
                </a:tc>
                <a:tc>
                  <a:txBody>
                    <a:bodyPr/>
                    <a:lstStyle/>
                    <a:p>
                      <a:pPr algn="ctr"/>
                      <a:r>
                        <a:rPr lang="en-US" dirty="0" smtClean="0"/>
                        <a:t>10%</a:t>
                      </a:r>
                      <a:endParaRPr lang="en-US" dirty="0">
                        <a:solidFill>
                          <a:schemeClr val="tx1">
                            <a:lumMod val="50000"/>
                            <a:lumOff val="50000"/>
                          </a:schemeClr>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10%</a:t>
                      </a:r>
                      <a:endParaRPr lang="en-US" dirty="0" smtClean="0">
                        <a:solidFill>
                          <a:schemeClr val="tx1">
                            <a:lumMod val="50000"/>
                            <a:lumOff val="50000"/>
                          </a:schemeClr>
                        </a:solidFill>
                      </a:endParaRPr>
                    </a:p>
                  </a:txBody>
                  <a:tcPr/>
                </a:tc>
              </a:tr>
              <a:tr h="370840">
                <a:tc>
                  <a:txBody>
                    <a:bodyPr/>
                    <a:lstStyle/>
                    <a:p>
                      <a:r>
                        <a:rPr lang="en-US" dirty="0" smtClean="0"/>
                        <a:t>Advisory</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MAP</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I</a:t>
                      </a:r>
                      <a:r>
                        <a:rPr lang="en-US" baseline="0" dirty="0" smtClean="0"/>
                        <a:t> AM Advising!</a:t>
                      </a:r>
                      <a:endParaRPr lang="en-US" dirty="0" smtClean="0"/>
                    </a:p>
                  </a:txBody>
                  <a:tcPr/>
                </a:tc>
                <a:tc>
                  <a:txBody>
                    <a:bodyPr/>
                    <a:lstStyle/>
                    <a:p>
                      <a:pPr algn="ctr"/>
                      <a:r>
                        <a:rPr lang="en-US" dirty="0" smtClean="0">
                          <a:solidFill>
                            <a:srgbClr val="FF0000"/>
                          </a:solidFill>
                        </a:rPr>
                        <a:t>Can you DIG</a:t>
                      </a:r>
                      <a:r>
                        <a:rPr lang="en-US" baseline="0" dirty="0" smtClean="0">
                          <a:solidFill>
                            <a:srgbClr val="FF0000"/>
                          </a:solidFill>
                        </a:rPr>
                        <a:t> IT?</a:t>
                      </a:r>
                      <a:endParaRPr lang="en-US" dirty="0">
                        <a:solidFill>
                          <a:srgbClr val="FF0000"/>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BOSS</a:t>
                      </a:r>
                      <a:endParaRPr lang="en-US" dirty="0">
                        <a:solidFill>
                          <a:srgbClr val="FF0000"/>
                        </a:solidFill>
                      </a:endParaRPr>
                    </a:p>
                  </a:txBody>
                  <a:tcPr/>
                </a:tc>
              </a:tr>
              <a:tr h="370840">
                <a:tc>
                  <a:txBody>
                    <a:bodyPr/>
                    <a:lstStyle/>
                    <a:p>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44.19%</a:t>
                      </a:r>
                      <a:endParaRPr lang="en-US" dirty="0" smtClean="0">
                        <a:solidFill>
                          <a:schemeClr val="tx1">
                            <a:lumMod val="50000"/>
                            <a:lumOff val="50000"/>
                          </a:schemeClr>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23.81%</a:t>
                      </a:r>
                      <a:endParaRPr lang="en-US" dirty="0" smtClean="0">
                        <a:solidFill>
                          <a:schemeClr val="tx1">
                            <a:lumMod val="50000"/>
                            <a:lumOff val="50000"/>
                          </a:schemeClr>
                        </a:solidFill>
                      </a:endParaRPr>
                    </a:p>
                  </a:txBody>
                  <a:tcPr/>
                </a:tc>
                <a:tc>
                  <a:txBody>
                    <a:bodyPr/>
                    <a:lstStyle/>
                    <a:p>
                      <a:pPr algn="ctr"/>
                      <a:r>
                        <a:rPr lang="en-US" dirty="0" smtClean="0"/>
                        <a:t>29.27%</a:t>
                      </a:r>
                      <a:endParaRPr lang="en-US" dirty="0">
                        <a:solidFill>
                          <a:schemeClr val="tx1">
                            <a:lumMod val="50000"/>
                            <a:lumOff val="50000"/>
                          </a:schemeClr>
                        </a:solidFill>
                      </a:endParaRPr>
                    </a:p>
                  </a:txBody>
                  <a:tcPr/>
                </a:tc>
                <a:tc>
                  <a:txBody>
                    <a:bodyPr/>
                    <a:lstStyle/>
                    <a:p>
                      <a:pPr algn="ctr"/>
                      <a:r>
                        <a:rPr lang="en-US" dirty="0" smtClean="0"/>
                        <a:t>4.88%</a:t>
                      </a:r>
                      <a:endParaRPr lang="en-US" dirty="0">
                        <a:solidFill>
                          <a:schemeClr val="tx1">
                            <a:lumMod val="50000"/>
                            <a:lumOff val="50000"/>
                          </a:schemeClr>
                        </a:solidFill>
                      </a:endParaRPr>
                    </a:p>
                  </a:txBody>
                  <a:tcPr/>
                </a:tc>
              </a:tr>
            </a:tbl>
          </a:graphicData>
        </a:graphic>
      </p:graphicFrame>
    </p:spTree>
    <p:extLst>
      <p:ext uri="{BB962C8B-B14F-4D97-AF65-F5344CB8AC3E}">
        <p14:creationId xmlns:p14="http://schemas.microsoft.com/office/powerpoint/2010/main" val="1062018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More about MAP</a:t>
            </a:r>
            <a:r>
              <a:rPr lang="en-US" sz="3400" dirty="0"/>
              <a:t>: My Academic Pathway</a:t>
            </a:r>
            <a:endParaRPr lang="en-US" sz="3400" cap="none" dirty="0">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649019" y="1544129"/>
            <a:ext cx="8653298" cy="4077064"/>
          </a:xfrm>
        </p:spPr>
        <p:txBody>
          <a:bodyPr>
            <a:noAutofit/>
          </a:bodyPr>
          <a:lstStyle/>
          <a:p>
            <a:r>
              <a:rPr lang="en-US" sz="2400" b="1" dirty="0"/>
              <a:t>Objective: </a:t>
            </a:r>
            <a:r>
              <a:rPr lang="en-US" sz="2400" dirty="0"/>
              <a:t>To provide </a:t>
            </a:r>
            <a:r>
              <a:rPr lang="en-US" sz="2400" b="1" dirty="0"/>
              <a:t>early advising </a:t>
            </a:r>
            <a:r>
              <a:rPr lang="en-US" sz="2400" dirty="0"/>
              <a:t>for </a:t>
            </a:r>
            <a:r>
              <a:rPr lang="en-US" sz="2400" b="1" dirty="0"/>
              <a:t>career</a:t>
            </a:r>
            <a:r>
              <a:rPr lang="en-US" sz="2400" dirty="0"/>
              <a:t> and </a:t>
            </a:r>
            <a:r>
              <a:rPr lang="en-US" sz="2400" b="1" dirty="0"/>
              <a:t>program</a:t>
            </a:r>
            <a:r>
              <a:rPr lang="en-US" sz="2400" dirty="0"/>
              <a:t> </a:t>
            </a:r>
            <a:r>
              <a:rPr lang="en-US" sz="2400" b="1" dirty="0"/>
              <a:t>selection</a:t>
            </a:r>
            <a:r>
              <a:rPr lang="en-US" sz="2400" dirty="0"/>
              <a:t> in order to reduce delayed program completion, exhausting financial aid prior to completing a program of study, and to help students reach employment in less time</a:t>
            </a:r>
            <a:r>
              <a:rPr lang="en-US" sz="2400" dirty="0" smtClean="0"/>
              <a:t>.</a:t>
            </a:r>
          </a:p>
          <a:p>
            <a:pPr marL="0" indent="0">
              <a:buNone/>
            </a:pPr>
            <a:endParaRPr lang="en-US" sz="1000" dirty="0"/>
          </a:p>
          <a:p>
            <a:r>
              <a:rPr lang="en-US" sz="2400" b="1" dirty="0"/>
              <a:t>Data Support: </a:t>
            </a:r>
            <a:r>
              <a:rPr lang="en-US" sz="2400" dirty="0"/>
              <a:t>This area of focus was mentioned in multiple surveys by students, faculty, and staff, including the QEP online survey and the 2014 PD Day faculty and staff forum.  </a:t>
            </a:r>
            <a:endParaRPr lang="en-US" sz="2400" dirty="0" smtClean="0"/>
          </a:p>
          <a:p>
            <a:pPr marL="0" indent="0">
              <a:buNone/>
            </a:pPr>
            <a:endParaRPr lang="en-US" sz="1000" dirty="0"/>
          </a:p>
          <a:p>
            <a:r>
              <a:rPr lang="en-US" sz="2400" b="1" dirty="0" smtClean="0"/>
              <a:t>Strategic </a:t>
            </a:r>
            <a:r>
              <a:rPr lang="en-US" sz="2400" b="1" dirty="0"/>
              <a:t>Plan Support: </a:t>
            </a:r>
            <a:r>
              <a:rPr lang="en-US" sz="2400" dirty="0"/>
              <a:t>Learning First (Goal #1</a:t>
            </a:r>
            <a:r>
              <a:rPr lang="en-US" sz="2400" dirty="0" smtClean="0"/>
              <a:t>)</a:t>
            </a:r>
            <a:endParaRPr lang="en-US" sz="2400" dirty="0"/>
          </a:p>
        </p:txBody>
      </p:sp>
    </p:spTree>
    <p:extLst>
      <p:ext uri="{BB962C8B-B14F-4D97-AF65-F5344CB8AC3E}">
        <p14:creationId xmlns:p14="http://schemas.microsoft.com/office/powerpoint/2010/main" val="3002949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239</TotalTime>
  <Words>1392</Words>
  <Application>Microsoft Office PowerPoint</Application>
  <PresentationFormat>Widescreen</PresentationFormat>
  <Paragraphs>236</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Segoe UI</vt:lpstr>
      <vt:lpstr>Trebuchet MS</vt:lpstr>
      <vt:lpstr>Wingdings</vt:lpstr>
      <vt:lpstr>Wingdings 3</vt:lpstr>
      <vt:lpstr>Facet</vt:lpstr>
      <vt:lpstr>QEP Topic Reveal</vt:lpstr>
      <vt:lpstr>PowerPoint Presentation</vt:lpstr>
      <vt:lpstr>PowerPoint Presentation</vt:lpstr>
      <vt:lpstr>PowerPoint Presentation</vt:lpstr>
      <vt:lpstr>PowerPoint Presentation</vt:lpstr>
      <vt:lpstr>PowerPoint Presentation</vt:lpstr>
      <vt:lpstr>Overall Results:</vt:lpstr>
      <vt:lpstr>Vote Breakdown</vt:lpstr>
      <vt:lpstr>More about MAP: My Academic Pathway</vt:lpstr>
      <vt:lpstr>Why are we creating a QEP?</vt:lpstr>
      <vt:lpstr>Why? Cont’d…</vt:lpstr>
      <vt:lpstr>QEP Core Team: Timeline</vt:lpstr>
      <vt:lpstr>QEP Core Team: Timeline Cont’d.</vt:lpstr>
      <vt:lpstr>QEP Core Team: Timeline Cont’d.</vt:lpstr>
      <vt:lpstr>Future Timeline</vt:lpstr>
      <vt:lpstr>PowerPoint Presentation</vt:lpstr>
      <vt:lpstr>PowerPoint Presentation</vt:lpstr>
    </vt:vector>
  </TitlesOfParts>
  <Company>CCCC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QEP Topic Reveal</dc:title>
  <dc:creator>Amy Gustavson</dc:creator>
  <cp:lastModifiedBy>Amy Gustavson</cp:lastModifiedBy>
  <cp:revision>23</cp:revision>
  <dcterms:created xsi:type="dcterms:W3CDTF">2015-11-05T15:00:42Z</dcterms:created>
  <dcterms:modified xsi:type="dcterms:W3CDTF">2015-12-14T16:00:21Z</dcterms:modified>
</cp:coreProperties>
</file>